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349" r:id="rId2"/>
    <p:sldId id="342" r:id="rId3"/>
    <p:sldId id="330" r:id="rId4"/>
    <p:sldId id="309" r:id="rId5"/>
    <p:sldId id="351" r:id="rId6"/>
    <p:sldId id="325" r:id="rId7"/>
    <p:sldId id="326" r:id="rId8"/>
    <p:sldId id="343" r:id="rId9"/>
    <p:sldId id="358" r:id="rId10"/>
    <p:sldId id="355" r:id="rId11"/>
    <p:sldId id="294" r:id="rId12"/>
    <p:sldId id="331" r:id="rId13"/>
    <p:sldId id="344" r:id="rId14"/>
    <p:sldId id="270" r:id="rId15"/>
    <p:sldId id="271" r:id="rId16"/>
    <p:sldId id="345" r:id="rId17"/>
    <p:sldId id="274" r:id="rId18"/>
    <p:sldId id="354" r:id="rId19"/>
    <p:sldId id="328" r:id="rId20"/>
    <p:sldId id="324" r:id="rId21"/>
    <p:sldId id="320" r:id="rId22"/>
    <p:sldId id="322" r:id="rId23"/>
    <p:sldId id="299" r:id="rId24"/>
    <p:sldId id="346" r:id="rId25"/>
    <p:sldId id="259" r:id="rId26"/>
    <p:sldId id="258" r:id="rId27"/>
    <p:sldId id="282" r:id="rId28"/>
    <p:sldId id="264" r:id="rId29"/>
    <p:sldId id="301" r:id="rId30"/>
    <p:sldId id="302" r:id="rId31"/>
    <p:sldId id="347" r:id="rId32"/>
    <p:sldId id="284" r:id="rId33"/>
    <p:sldId id="314" r:id="rId34"/>
    <p:sldId id="285" r:id="rId35"/>
    <p:sldId id="359" r:id="rId36"/>
    <p:sldId id="266" r:id="rId37"/>
    <p:sldId id="327" r:id="rId38"/>
    <p:sldId id="348" r:id="rId39"/>
    <p:sldId id="312" r:id="rId40"/>
    <p:sldId id="311" r:id="rId41"/>
    <p:sldId id="313" r:id="rId42"/>
    <p:sldId id="337" r:id="rId4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borrell" initials="" lastIdx="3" clrIdx="0"/>
  <p:cmAuthor id="1" name=" ljb" initials="" lastIdx="2" clrIdx="2"/>
  <p:cmAuthor id="2" name="Matt Gilpin" initial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33CC"/>
    <a:srgbClr val="DDDDDD"/>
    <a:srgbClr val="CCECFF"/>
    <a:srgbClr val="99CCFF"/>
    <a:srgbClr val="66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478" autoAdjust="0"/>
    <p:restoredTop sz="94660"/>
  </p:normalViewPr>
  <p:slideViewPr>
    <p:cSldViewPr>
      <p:cViewPr>
        <p:scale>
          <a:sx n="114" d="100"/>
          <a:sy n="114" d="100"/>
        </p:scale>
        <p:origin x="-72" y="210"/>
      </p:cViewPr>
      <p:guideLst>
        <p:guide orient="horz" pos="2160"/>
        <p:guide pos="2880"/>
      </p:guideLst>
    </p:cSldViewPr>
  </p:slideViewPr>
  <p:notesTextViewPr>
    <p:cViewPr>
      <p:scale>
        <a:sx n="1" d="1"/>
        <a:sy n="1" d="1"/>
      </p:scale>
      <p:origin x="0" y="0"/>
    </p:cViewPr>
  </p:notesTextViewPr>
  <p:sorterViewPr>
    <p:cViewPr>
      <p:scale>
        <a:sx n="100" d="100"/>
        <a:sy n="100" d="100"/>
      </p:scale>
      <p:origin x="0" y="1494"/>
    </p:cViewPr>
  </p:sorterViewPr>
  <p:notesViewPr>
    <p:cSldViewPr>
      <p:cViewPr varScale="1">
        <p:scale>
          <a:sx n="85" d="100"/>
          <a:sy n="85" d="100"/>
        </p:scale>
        <p:origin x="-3126" y="-84"/>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2510" tIns="46255" rIns="92510" bIns="4625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1925" y="0"/>
            <a:ext cx="3036888" cy="465138"/>
          </a:xfrm>
          <a:prstGeom prst="rect">
            <a:avLst/>
          </a:prstGeom>
        </p:spPr>
        <p:txBody>
          <a:bodyPr vert="horz" lIns="92510" tIns="46255" rIns="92510" bIns="46255" rtlCol="0"/>
          <a:lstStyle>
            <a:lvl1pPr algn="r" fontAlgn="auto">
              <a:spcBef>
                <a:spcPts val="0"/>
              </a:spcBef>
              <a:spcAft>
                <a:spcPts val="0"/>
              </a:spcAft>
              <a:defRPr sz="1200" smtClean="0">
                <a:latin typeface="+mn-lt"/>
              </a:defRPr>
            </a:lvl1pPr>
          </a:lstStyle>
          <a:p>
            <a:pPr>
              <a:defRPr/>
            </a:pPr>
            <a:fld id="{0DFD3734-D8F6-408D-A6F3-94ACBCB5F518}" type="datetimeFigureOut">
              <a:rPr lang="en-US"/>
              <a:pPr>
                <a:defRPr/>
              </a:pPr>
              <a:t>3/19/2014</a:t>
            </a:fld>
            <a:endParaRPr lang="en-US"/>
          </a:p>
        </p:txBody>
      </p:sp>
      <p:sp>
        <p:nvSpPr>
          <p:cNvPr id="4" name="Footer Placeholder 3"/>
          <p:cNvSpPr>
            <a:spLocks noGrp="1"/>
          </p:cNvSpPr>
          <p:nvPr>
            <p:ph type="ftr" sz="quarter" idx="2"/>
          </p:nvPr>
        </p:nvSpPr>
        <p:spPr>
          <a:xfrm>
            <a:off x="0" y="8829675"/>
            <a:ext cx="3036888" cy="465138"/>
          </a:xfrm>
          <a:prstGeom prst="rect">
            <a:avLst/>
          </a:prstGeom>
        </p:spPr>
        <p:txBody>
          <a:bodyPr vert="horz" lIns="92510" tIns="46255" rIns="92510" bIns="46255"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1925" y="8829675"/>
            <a:ext cx="3036888" cy="465138"/>
          </a:xfrm>
          <a:prstGeom prst="rect">
            <a:avLst/>
          </a:prstGeom>
        </p:spPr>
        <p:txBody>
          <a:bodyPr vert="horz" lIns="92510" tIns="46255" rIns="92510" bIns="46255" rtlCol="0" anchor="b"/>
          <a:lstStyle>
            <a:lvl1pPr algn="r" fontAlgn="auto">
              <a:spcBef>
                <a:spcPts val="0"/>
              </a:spcBef>
              <a:spcAft>
                <a:spcPts val="0"/>
              </a:spcAft>
              <a:defRPr sz="1200" smtClean="0">
                <a:latin typeface="+mn-lt"/>
              </a:defRPr>
            </a:lvl1pPr>
          </a:lstStyle>
          <a:p>
            <a:pPr>
              <a:defRPr/>
            </a:pPr>
            <a:fld id="{D7D9B39B-1400-43F1-9AE0-128D31A194F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6" tIns="46588" rIns="93176" bIns="4658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6" tIns="46588" rIns="93176" bIns="46588" rtlCol="0"/>
          <a:lstStyle>
            <a:lvl1pPr algn="r" fontAlgn="auto">
              <a:spcBef>
                <a:spcPts val="0"/>
              </a:spcBef>
              <a:spcAft>
                <a:spcPts val="0"/>
              </a:spcAft>
              <a:defRPr sz="1200" smtClean="0">
                <a:latin typeface="+mn-lt"/>
              </a:defRPr>
            </a:lvl1pPr>
          </a:lstStyle>
          <a:p>
            <a:pPr>
              <a:defRPr/>
            </a:pPr>
            <a:fld id="{81608405-E0ED-433D-B1E0-2410983EE720}" type="datetimeFigureOut">
              <a:rPr lang="en-US"/>
              <a:pPr>
                <a:defRPr/>
              </a:pPr>
              <a:t>3/19/2014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6" tIns="46588" rIns="93176" bIns="4658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6" tIns="46588" rIns="93176" bIns="46588"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6" tIns="46588" rIns="93176" bIns="46588" rtlCol="0" anchor="b"/>
          <a:lstStyle>
            <a:lvl1pPr algn="r" fontAlgn="auto">
              <a:spcBef>
                <a:spcPts val="0"/>
              </a:spcBef>
              <a:spcAft>
                <a:spcPts val="0"/>
              </a:spcAft>
              <a:defRPr sz="1200" smtClean="0">
                <a:latin typeface="+mn-lt"/>
              </a:defRPr>
            </a:lvl1pPr>
          </a:lstStyle>
          <a:p>
            <a:pPr>
              <a:defRPr/>
            </a:pPr>
            <a:fld id="{9FDBCB9F-B569-45AE-9F8C-5A202215E7D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CC8778-16D6-4FE1-A834-621A49E1147E}" type="slidenum">
              <a:rPr lang="en-US"/>
              <a:pPr fontAlgn="base">
                <a:spcBef>
                  <a:spcPct val="0"/>
                </a:spcBef>
                <a:spcAft>
                  <a:spcPct val="0"/>
                </a:spcAft>
              </a:pPr>
              <a:t>15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D62D5C-7DC7-4FAC-AF41-65BF06A273D8}" type="slidenum">
              <a:rPr lang="en-US" altLang="en-US">
                <a:latin typeface="Arial" charset="0"/>
              </a:rPr>
              <a:pPr fontAlgn="base">
                <a:spcBef>
                  <a:spcPct val="0"/>
                </a:spcBef>
                <a:spcAft>
                  <a:spcPct val="0"/>
                </a:spcAft>
              </a:pPr>
              <a:t>40</a:t>
            </a:fld>
            <a:endParaRPr lang="en-US" altLang="en-US">
              <a:latin typeface="Arial" charset="0"/>
            </a:endParaRPr>
          </a:p>
        </p:txBody>
      </p:sp>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B874DD-BC2C-44F3-BCBC-0D243EE6BACA}" type="slidenum">
              <a:rPr lang="en-US" altLang="en-US">
                <a:latin typeface="Arial" charset="0"/>
              </a:rPr>
              <a:pPr fontAlgn="base">
                <a:spcBef>
                  <a:spcPct val="0"/>
                </a:spcBef>
                <a:spcAft>
                  <a:spcPct val="0"/>
                </a:spcAft>
              </a:pPr>
              <a:t>41</a:t>
            </a:fld>
            <a:endParaRPr lang="en-US" altLang="en-US">
              <a:latin typeface="Arial" charset="0"/>
            </a:endParaRPr>
          </a:p>
        </p:txBody>
      </p:sp>
      <p:sp>
        <p:nvSpPr>
          <p:cNvPr id="69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00B7CE-AC1D-4232-81E6-DD5279E117A7}" type="slidenum">
              <a:rPr lang="en-US"/>
              <a:pPr fontAlgn="base">
                <a:spcBef>
                  <a:spcPct val="0"/>
                </a:spcBef>
                <a:spcAft>
                  <a:spcPct val="0"/>
                </a:spcAft>
              </a:pPr>
              <a:t>42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BA3917-3AAB-432D-AA2D-6C19ADF9F948}" type="slidenum">
              <a:rPr lang="en-US" altLang="en-US">
                <a:latin typeface="Arial" charset="0"/>
              </a:rPr>
              <a:pPr fontAlgn="base">
                <a:spcBef>
                  <a:spcPct val="0"/>
                </a:spcBef>
                <a:spcAft>
                  <a:spcPct val="0"/>
                </a:spcAft>
              </a:pPr>
              <a:t>23</a:t>
            </a:fld>
            <a:endParaRPr lang="en-US" altLang="en-US">
              <a:latin typeface="Arial" charset="0"/>
            </a:endParaRPr>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45E9FB-4F13-42F3-9D37-C6592F0EB39E}" type="slidenum">
              <a:rPr lang="en-US" altLang="en-US">
                <a:latin typeface="Arial" charset="0"/>
              </a:rPr>
              <a:pPr fontAlgn="base">
                <a:spcBef>
                  <a:spcPct val="0"/>
                </a:spcBef>
                <a:spcAft>
                  <a:spcPct val="0"/>
                </a:spcAft>
              </a:pPr>
              <a:t>25</a:t>
            </a:fld>
            <a:endParaRPr lang="en-US" altLang="en-US">
              <a:latin typeface="Arial" charset="0"/>
            </a:endParaRPr>
          </a:p>
        </p:txBody>
      </p:sp>
      <p:sp>
        <p:nvSpPr>
          <p:cNvPr id="450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878A01-A41F-4FD9-8430-18D1C5ADCCB7}" type="slidenum">
              <a:rPr lang="en-US" altLang="en-US">
                <a:latin typeface="Arial" charset="0"/>
              </a:rPr>
              <a:pPr fontAlgn="base">
                <a:spcBef>
                  <a:spcPct val="0"/>
                </a:spcBef>
                <a:spcAft>
                  <a:spcPct val="0"/>
                </a:spcAft>
              </a:pPr>
              <a:t>26</a:t>
            </a:fld>
            <a:endParaRPr lang="en-US" altLang="en-US">
              <a:latin typeface="Arial" charset="0"/>
            </a:endParaRPr>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2DAFF5-C3DE-4297-B820-4F4BA29133D9}" type="slidenum">
              <a:rPr lang="en-US" altLang="en-US">
                <a:latin typeface="Arial" charset="0"/>
              </a:rPr>
              <a:pPr fontAlgn="base">
                <a:spcBef>
                  <a:spcPct val="0"/>
                </a:spcBef>
                <a:spcAft>
                  <a:spcPct val="0"/>
                </a:spcAft>
              </a:pPr>
              <a:t>28</a:t>
            </a:fld>
            <a:endParaRPr lang="en-US" altLang="en-US">
              <a:latin typeface="Arial" charset="0"/>
            </a:endParaRPr>
          </a:p>
        </p:txBody>
      </p:sp>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71DD06-6E43-49FD-BAAE-9FC02669E4D4}" type="slidenum">
              <a:rPr lang="en-US" altLang="en-US">
                <a:latin typeface="Arial" charset="0"/>
              </a:rPr>
              <a:pPr fontAlgn="base">
                <a:spcBef>
                  <a:spcPct val="0"/>
                </a:spcBef>
                <a:spcAft>
                  <a:spcPct val="0"/>
                </a:spcAft>
              </a:pPr>
              <a:t>29</a:t>
            </a:fld>
            <a:endParaRPr lang="en-US" altLang="en-US">
              <a:latin typeface="Arial" charset="0"/>
            </a:endParaRPr>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B32FD6-88A5-4948-BA97-8A09B6315B15}" type="slidenum">
              <a:rPr lang="en-US" altLang="en-US">
                <a:latin typeface="Arial" charset="0"/>
              </a:rPr>
              <a:pPr fontAlgn="base">
                <a:spcBef>
                  <a:spcPct val="0"/>
                </a:spcBef>
                <a:spcAft>
                  <a:spcPct val="0"/>
                </a:spcAft>
              </a:pPr>
              <a:t>30</a:t>
            </a:fld>
            <a:endParaRPr lang="en-US" altLang="en-US">
              <a:latin typeface="Arial" charset="0"/>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C707ED-BA84-4913-B233-89681FA59F2A}" type="slidenum">
              <a:rPr lang="en-US" altLang="en-US">
                <a:latin typeface="Arial" charset="0"/>
              </a:rPr>
              <a:pPr fontAlgn="base">
                <a:spcBef>
                  <a:spcPct val="0"/>
                </a:spcBef>
                <a:spcAft>
                  <a:spcPct val="0"/>
                </a:spcAft>
              </a:pPr>
              <a:t>36</a:t>
            </a:fld>
            <a:endParaRPr lang="en-US" altLang="en-US">
              <a:latin typeface="Arial" charset="0"/>
            </a:endParaRPr>
          </a:p>
        </p:txBody>
      </p:sp>
      <p:sp>
        <p:nvSpPr>
          <p:cNvPr id="614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0FDA8E-77D0-4841-A8B1-A67AF7527C4A}" type="slidenum">
              <a:rPr lang="en-US" altLang="en-US">
                <a:latin typeface="Arial" charset="0"/>
              </a:rPr>
              <a:pPr fontAlgn="base">
                <a:spcBef>
                  <a:spcPct val="0"/>
                </a:spcBef>
                <a:spcAft>
                  <a:spcPct val="0"/>
                </a:spcAft>
              </a:pPr>
              <a:t>39</a:t>
            </a:fld>
            <a:endParaRPr lang="en-US" altLang="en-US">
              <a:latin typeface="Arial" charset="0"/>
            </a:endParaRPr>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385D336-D2DF-49F0-8A6A-323CDBA21D40}" type="datetimeFigureOut">
              <a:rPr lang="en-US"/>
              <a:pPr>
                <a:defRPr/>
              </a:pPr>
              <a:t>3/19/2014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C6402E-45DA-499F-8163-72D401097A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196BCF-16BF-402A-B5A9-C3848397CE86}" type="datetimeFigureOut">
              <a:rPr lang="en-US"/>
              <a:pPr>
                <a:defRPr/>
              </a:pPr>
              <a:t>3/19/2014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348914-F73E-4FAF-BD96-E239D9B269D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A98E4C-7D27-4745-8F19-DAD5179226A7}" type="datetimeFigureOut">
              <a:rPr lang="en-US"/>
              <a:pPr>
                <a:defRPr/>
              </a:pPr>
              <a:t>3/19/2014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695F5E-2E0B-47CB-9D89-71C05FEC6FA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981200"/>
            <a:ext cx="7543800" cy="4114800"/>
          </a:xfrm>
        </p:spPr>
        <p:txBody>
          <a:bodyPr rtlCol="0">
            <a:normAutofit/>
          </a:bodyPr>
          <a:lstStyle/>
          <a:p>
            <a:pPr lvl="0"/>
            <a:endParaRPr lang="en-US" noProof="0" smtClean="0"/>
          </a:p>
        </p:txBody>
      </p:sp>
      <p:sp>
        <p:nvSpPr>
          <p:cNvPr id="4" name="Date Placeholder 3"/>
          <p:cNvSpPr>
            <a:spLocks noGrp="1"/>
          </p:cNvSpPr>
          <p:nvPr>
            <p:ph type="dt" sz="half" idx="10"/>
          </p:nvPr>
        </p:nvSpPr>
        <p:spPr>
          <a:xfrm>
            <a:off x="1066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4290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705600" y="6248400"/>
            <a:ext cx="1905000" cy="457200"/>
          </a:xfrm>
        </p:spPr>
        <p:txBody>
          <a:bodyPr/>
          <a:lstStyle>
            <a:lvl1pPr>
              <a:defRPr/>
            </a:lvl1pPr>
          </a:lstStyle>
          <a:p>
            <a:pPr>
              <a:defRPr/>
            </a:pPr>
            <a:fld id="{B87B46B4-A317-4D6D-BEC1-0455BD0184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613D011-13AD-4CB1-BADC-4274AD1A9EAF}" type="datetimeFigureOut">
              <a:rPr lang="en-US"/>
              <a:pPr>
                <a:defRPr/>
              </a:pPr>
              <a:t>3/19/2014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2DAE14-F9E7-47E9-B0AE-CE5DBEDD88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D09C8D4-CE3C-447F-BB47-5754A7D6E656}" type="datetimeFigureOut">
              <a:rPr lang="en-US"/>
              <a:pPr>
                <a:defRPr/>
              </a:pPr>
              <a:t>3/19/2014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B8EE2A-FA7D-4DA9-A167-16A4A0E60C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01BEC59-E64A-4FB8-BCFB-4C946C8427F2}" type="datetimeFigureOut">
              <a:rPr lang="en-US"/>
              <a:pPr>
                <a:defRPr/>
              </a:pPr>
              <a:t>3/19/2014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463722-37E0-4758-A533-FCF985A4C7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5177732-8335-47AE-9E92-25DDF9BCE4EA}" type="datetimeFigureOut">
              <a:rPr lang="en-US"/>
              <a:pPr>
                <a:defRPr/>
              </a:pPr>
              <a:t>3/19/2014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C4077BC-608A-4306-BB54-B7658B83BB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804F044-B8EF-4E8F-9A68-6FE217248854}" type="datetimeFigureOut">
              <a:rPr lang="en-US"/>
              <a:pPr>
                <a:defRPr/>
              </a:pPr>
              <a:t>3/19/2014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3FD87AD-204C-4612-A29B-20BB19F4372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EB8AAE-B080-4EE3-859E-9D2153398EE4}" type="datetimeFigureOut">
              <a:rPr lang="en-US"/>
              <a:pPr>
                <a:defRPr/>
              </a:pPr>
              <a:t>3/19/2014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B619AFF-1BEF-4121-B70F-DB97D4C579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FBBD9D-65A8-4AAB-A9E5-D996FCCDDBC1}" type="datetimeFigureOut">
              <a:rPr lang="en-US"/>
              <a:pPr>
                <a:defRPr/>
              </a:pPr>
              <a:t>3/19/2014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3916ED-E874-4AC2-9805-3A69F7DBDC3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C1BFAF-341E-47CA-AD24-49B521437CF5}" type="datetimeFigureOut">
              <a:rPr lang="en-US"/>
              <a:pPr>
                <a:defRPr/>
              </a:pPr>
              <a:t>3/19/2014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4E26EC-8C7C-463C-83AA-275C81137BD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10281C3-72CF-4B3A-9DB6-1C0F9EAC8C9A}" type="datetimeFigureOut">
              <a:rPr lang="en-US"/>
              <a:pPr>
                <a:defRPr/>
              </a:pPr>
              <a:t>3/19/2014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153407F-4843-49CB-AA7E-EC274CDFC2E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alzheimersisnotwaiting.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seniorpsychiatry.com/" TargetMode="External"/><Relationship Id="rId5" Type="http://schemas.openxmlformats.org/officeDocument/2006/relationships/hyperlink" Target="mailto:lborrellvc@hotmail.com"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8229600" cy="4495800"/>
          </a:xfrm>
        </p:spPr>
        <p:txBody>
          <a:bodyPr rtlCol="0">
            <a:normAutofit fontScale="90000"/>
          </a:bodyPr>
          <a:lstStyle/>
          <a:p>
            <a:pPr fontAlgn="auto">
              <a:spcAft>
                <a:spcPts val="0"/>
              </a:spcAft>
              <a:defRPr/>
            </a:pPr>
            <a:r>
              <a:rPr lang="en-US" sz="4000" dirty="0" smtClean="0">
                <a:latin typeface="Adobe Garamond Pro Bold" pitchFamily="18" charset="0"/>
              </a:rPr>
              <a:t>Innovative Models of Geriatric Mental Health Services in Long Term Care</a:t>
            </a:r>
            <a:r>
              <a:rPr lang="en-US" dirty="0">
                <a:latin typeface="Adobe Garamond Pro Bold" pitchFamily="18" charset="0"/>
              </a:rPr>
              <a:t>:</a:t>
            </a:r>
            <a:r>
              <a:rPr lang="en-US" dirty="0" smtClean="0">
                <a:latin typeface="Adobe Garamond Pro Bold" pitchFamily="18" charset="0"/>
              </a:rPr>
              <a:t> </a:t>
            </a:r>
            <a:br>
              <a:rPr lang="en-US" dirty="0" smtClean="0">
                <a:latin typeface="Adobe Garamond Pro Bold" pitchFamily="18" charset="0"/>
              </a:rPr>
            </a:br>
            <a:r>
              <a:rPr lang="en-US" dirty="0" smtClean="0">
                <a:latin typeface="Adobe Garamond Pro Bold" pitchFamily="18" charset="0"/>
              </a:rPr>
              <a:t> </a:t>
            </a:r>
            <a:br>
              <a:rPr lang="en-US" dirty="0" smtClean="0">
                <a:latin typeface="Adobe Garamond Pro Bold" pitchFamily="18" charset="0"/>
              </a:rPr>
            </a:br>
            <a:r>
              <a:rPr lang="en-US" sz="5400" dirty="0" smtClean="0">
                <a:latin typeface="Adobe Garamond Pro Bold" pitchFamily="18" charset="0"/>
              </a:rPr>
              <a:t>A Model Utilizing </a:t>
            </a:r>
            <a:br>
              <a:rPr lang="en-US" sz="5400" dirty="0" smtClean="0">
                <a:latin typeface="Adobe Garamond Pro Bold" pitchFamily="18" charset="0"/>
              </a:rPr>
            </a:br>
            <a:r>
              <a:rPr lang="en-US" sz="5400" dirty="0" smtClean="0">
                <a:latin typeface="Adobe Garamond Pro Bold" pitchFamily="18" charset="0"/>
              </a:rPr>
              <a:t>a Large Multi-Disciplinary Group</a:t>
            </a:r>
            <a:endParaRPr lang="en-US" sz="5400" dirty="0">
              <a:latin typeface="Adobe Garamond Pro Bold" pitchFamily="18" charset="0"/>
            </a:endParaRPr>
          </a:p>
        </p:txBody>
      </p:sp>
      <p:pic>
        <p:nvPicPr>
          <p:cNvPr id="16386" name="Picture 2"/>
          <p:cNvPicPr>
            <a:picLocks noChangeAspect="1" noChangeArrowheads="1"/>
          </p:cNvPicPr>
          <p:nvPr/>
        </p:nvPicPr>
        <p:blipFill>
          <a:blip r:embed="rId2"/>
          <a:srcRect/>
          <a:stretch>
            <a:fillRect/>
          </a:stretch>
        </p:blipFill>
        <p:spPr bwMode="auto">
          <a:xfrm>
            <a:off x="0" y="12700"/>
            <a:ext cx="9144000" cy="1581150"/>
          </a:xfrm>
          <a:prstGeom prst="rect">
            <a:avLst/>
          </a:prstGeom>
          <a:noFill/>
          <a:ln w="9525">
            <a:noFill/>
            <a:miter lim="800000"/>
            <a:headEnd/>
            <a:tailEnd/>
          </a:ln>
        </p:spPr>
      </p:pic>
      <p:grpSp>
        <p:nvGrpSpPr>
          <p:cNvPr id="16387" name="Group 3"/>
          <p:cNvGrpSpPr>
            <a:grpSpLocks/>
          </p:cNvGrpSpPr>
          <p:nvPr/>
        </p:nvGrpSpPr>
        <p:grpSpPr bwMode="auto">
          <a:xfrm>
            <a:off x="2971800" y="609600"/>
            <a:ext cx="2754313" cy="720725"/>
            <a:chOff x="3048000" y="381000"/>
            <a:chExt cx="2754630" cy="720725"/>
          </a:xfrm>
        </p:grpSpPr>
        <p:pic>
          <p:nvPicPr>
            <p:cNvPr id="16388" name="Picture 4"/>
            <p:cNvPicPr>
              <a:picLocks noChangeAspect="1"/>
            </p:cNvPicPr>
            <p:nvPr/>
          </p:nvPicPr>
          <p:blipFill>
            <a:blip r:embed="rId3"/>
            <a:srcRect/>
            <a:stretch>
              <a:fillRect/>
            </a:stretch>
          </p:blipFill>
          <p:spPr bwMode="auto">
            <a:xfrm>
              <a:off x="3048000" y="381000"/>
              <a:ext cx="436880" cy="499745"/>
            </a:xfrm>
            <a:prstGeom prst="rect">
              <a:avLst/>
            </a:prstGeom>
            <a:noFill/>
            <a:ln w="9525">
              <a:noFill/>
              <a:miter lim="800000"/>
              <a:headEnd/>
              <a:tailEnd/>
            </a:ln>
          </p:spPr>
        </p:pic>
        <p:sp>
          <p:nvSpPr>
            <p:cNvPr id="6" name="Text Box 5"/>
            <p:cNvSpPr txBox="1"/>
            <p:nvPr/>
          </p:nvSpPr>
          <p:spPr>
            <a:xfrm>
              <a:off x="3427457" y="466725"/>
              <a:ext cx="2375173" cy="635000"/>
            </a:xfrm>
            <a:prstGeom prst="rect">
              <a:avLst/>
            </a:prstGeom>
            <a:noFill/>
            <a:ln>
              <a:noFill/>
            </a:ln>
            <a:effectLst/>
            <a:extLst>
              <a:ext uri="{C572A759-6A51-4108-AA02-DFA0A04FC94B}"/>
            </a:ex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2000" dirty="0">
                  <a:solidFill>
                    <a:srgbClr val="FFFFFF"/>
                  </a:solidFill>
                  <a:latin typeface="Calisto MT"/>
                  <a:ea typeface="Calibri"/>
                  <a:cs typeface="Times New Roman"/>
                </a:rPr>
                <a:t>Senior </a:t>
              </a:r>
              <a:r>
                <a:rPr lang="en-US" sz="2000" dirty="0" err="1">
                  <a:solidFill>
                    <a:srgbClr val="FFFFFF"/>
                  </a:solidFill>
                  <a:latin typeface="Calisto MT"/>
                  <a:ea typeface="Calibri"/>
                  <a:cs typeface="Times New Roman"/>
                </a:rPr>
                <a:t>PsychCare</a:t>
              </a:r>
              <a:r>
                <a:rPr lang="en-US" sz="2000" dirty="0">
                  <a:solidFill>
                    <a:srgbClr val="FFFFFF"/>
                  </a:solidFill>
                  <a:latin typeface="Calisto MT"/>
                  <a:ea typeface="Calibri"/>
                  <a:cs typeface="Times New Roman"/>
                </a:rPr>
                <a:t/>
              </a:r>
              <a:br>
                <a:rPr lang="en-US" sz="2000" dirty="0">
                  <a:solidFill>
                    <a:srgbClr val="FFFFFF"/>
                  </a:solidFill>
                  <a:latin typeface="Calisto MT"/>
                  <a:ea typeface="Calibri"/>
                  <a:cs typeface="Times New Roman"/>
                </a:rPr>
              </a:br>
              <a:r>
                <a:rPr lang="en-US" sz="800" dirty="0">
                  <a:solidFill>
                    <a:srgbClr val="FFFFFF"/>
                  </a:solidFill>
                  <a:latin typeface="Calisto MT"/>
                  <a:ea typeface="Calibri"/>
                  <a:cs typeface="Times New Roman"/>
                </a:rPr>
                <a:t>Leaders in the Mental Health of Seniors</a:t>
              </a:r>
              <a:endParaRPr lang="en-US" sz="1100" dirty="0">
                <a:ea typeface="Calibri"/>
                <a:cs typeface="Times New Roman"/>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4"/>
          <p:cNvPicPr>
            <a:picLocks noChangeAspect="1" noChangeArrowheads="1"/>
          </p:cNvPicPr>
          <p:nvPr/>
        </p:nvPicPr>
        <p:blipFill>
          <a:blip r:embed="rId2"/>
          <a:srcRect/>
          <a:stretch>
            <a:fillRect/>
          </a:stretch>
        </p:blipFill>
        <p:spPr bwMode="auto">
          <a:xfrm>
            <a:off x="223838" y="266700"/>
            <a:ext cx="8694737" cy="632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sz="3600" smtClean="0">
                <a:latin typeface="Surfboard"/>
              </a:rPr>
              <a:t>Milestones 2009-2010</a:t>
            </a:r>
          </a:p>
        </p:txBody>
      </p:sp>
      <p:sp>
        <p:nvSpPr>
          <p:cNvPr id="27651" name="Rectangle 3"/>
          <p:cNvSpPr>
            <a:spLocks noGrp="1" noChangeArrowheads="1"/>
          </p:cNvSpPr>
          <p:nvPr>
            <p:ph type="body" idx="1"/>
          </p:nvPr>
        </p:nvSpPr>
        <p:spPr>
          <a:xfrm>
            <a:off x="447675" y="2057400"/>
            <a:ext cx="8229600" cy="3611563"/>
          </a:xfrm>
        </p:spPr>
        <p:txBody>
          <a:bodyPr rtlCol="0">
            <a:normAutofit fontScale="92500" lnSpcReduction="10000"/>
          </a:bodyPr>
          <a:lstStyle/>
          <a:p>
            <a:pPr marL="0" lvl="1" indent="0" fontAlgn="auto">
              <a:lnSpc>
                <a:spcPct val="90000"/>
              </a:lnSpc>
              <a:spcAft>
                <a:spcPts val="0"/>
              </a:spcAft>
              <a:buFont typeface="Arial" panose="020B0604020202020204" pitchFamily="34" charset="0"/>
              <a:buNone/>
              <a:defRPr/>
            </a:pPr>
            <a:r>
              <a:rPr lang="en-US" sz="2200" b="1" dirty="0" smtClean="0">
                <a:solidFill>
                  <a:srgbClr val="0070C0"/>
                </a:solidFill>
              </a:rPr>
              <a:t>Internal</a:t>
            </a:r>
            <a:r>
              <a:rPr lang="en-US" sz="2200" b="1" dirty="0">
                <a:solidFill>
                  <a:srgbClr val="0070C0"/>
                </a:solidFill>
              </a:rPr>
              <a:t>: </a:t>
            </a:r>
            <a:endParaRPr lang="en-US" sz="2200" b="1" dirty="0" smtClean="0">
              <a:solidFill>
                <a:srgbClr val="0070C0"/>
              </a:solidFill>
            </a:endParaRPr>
          </a:p>
          <a:p>
            <a:pPr marL="609600" indent="-609600" fontAlgn="auto">
              <a:lnSpc>
                <a:spcPct val="90000"/>
              </a:lnSpc>
              <a:spcAft>
                <a:spcPts val="0"/>
              </a:spcAft>
              <a:buFont typeface="Wingdings" pitchFamily="2" charset="2"/>
              <a:buAutoNum type="arabicPeriod"/>
              <a:defRPr/>
            </a:pPr>
            <a:r>
              <a:rPr lang="en-US" sz="1600" b="1" dirty="0" smtClean="0">
                <a:solidFill>
                  <a:srgbClr val="0070C0"/>
                </a:solidFill>
              </a:rPr>
              <a:t>Group homes for developmental disabled +</a:t>
            </a:r>
          </a:p>
          <a:p>
            <a:pPr marL="609600" indent="-609600" fontAlgn="auto">
              <a:lnSpc>
                <a:spcPct val="90000"/>
              </a:lnSpc>
              <a:spcAft>
                <a:spcPts val="0"/>
              </a:spcAft>
              <a:buFont typeface="Wingdings" pitchFamily="2" charset="2"/>
              <a:buAutoNum type="arabicPeriod"/>
              <a:defRPr/>
            </a:pPr>
            <a:r>
              <a:rPr lang="en-US" sz="1600" b="1" dirty="0" smtClean="0">
                <a:solidFill>
                  <a:srgbClr val="0070C0"/>
                </a:solidFill>
              </a:rPr>
              <a:t>Voluntary Compliance Programs +</a:t>
            </a:r>
          </a:p>
          <a:p>
            <a:pPr marL="609600" indent="-609600" fontAlgn="auto">
              <a:lnSpc>
                <a:spcPct val="90000"/>
              </a:lnSpc>
              <a:spcAft>
                <a:spcPts val="0"/>
              </a:spcAft>
              <a:buFont typeface="Wingdings" pitchFamily="2" charset="2"/>
              <a:buAutoNum type="arabicPeriod"/>
              <a:defRPr/>
            </a:pPr>
            <a:r>
              <a:rPr lang="en-US" sz="1600" b="1" dirty="0" smtClean="0">
                <a:solidFill>
                  <a:srgbClr val="0070C0"/>
                </a:solidFill>
              </a:rPr>
              <a:t>CME Psychotherapy Program +</a:t>
            </a:r>
          </a:p>
          <a:p>
            <a:pPr marL="990600" lvl="1" indent="-533400" fontAlgn="auto">
              <a:lnSpc>
                <a:spcPct val="90000"/>
              </a:lnSpc>
              <a:spcAft>
                <a:spcPts val="0"/>
              </a:spcAft>
              <a:buFont typeface="Wingdings" pitchFamily="2" charset="2"/>
              <a:buAutoNum type="alphaUcPeriod"/>
              <a:defRPr/>
            </a:pPr>
            <a:r>
              <a:rPr lang="en-US" sz="1600" b="1" dirty="0" smtClean="0">
                <a:solidFill>
                  <a:srgbClr val="0070C0"/>
                </a:solidFill>
              </a:rPr>
              <a:t>Reminiscent Validation/</a:t>
            </a:r>
            <a:r>
              <a:rPr lang="en-US" sz="1600" b="1" dirty="0" err="1" smtClean="0">
                <a:solidFill>
                  <a:srgbClr val="0070C0"/>
                </a:solidFill>
              </a:rPr>
              <a:t>Namesta</a:t>
            </a:r>
            <a:r>
              <a:rPr lang="en-US" sz="1600" b="1" dirty="0" smtClean="0">
                <a:solidFill>
                  <a:srgbClr val="0070C0"/>
                </a:solidFill>
              </a:rPr>
              <a:t> and Training +</a:t>
            </a:r>
          </a:p>
          <a:p>
            <a:pPr marL="990600" lvl="1" indent="-533400" fontAlgn="auto">
              <a:lnSpc>
                <a:spcPct val="90000"/>
              </a:lnSpc>
              <a:spcAft>
                <a:spcPts val="0"/>
              </a:spcAft>
              <a:buFont typeface="Wingdings" pitchFamily="2" charset="2"/>
              <a:buAutoNum type="alphaUcPeriod"/>
              <a:defRPr/>
            </a:pPr>
            <a:r>
              <a:rPr lang="en-US" sz="1600" b="1" dirty="0" smtClean="0">
                <a:solidFill>
                  <a:srgbClr val="0070C0"/>
                </a:solidFill>
              </a:rPr>
              <a:t>Behavioral Modification and Problem Solving Therapy +</a:t>
            </a:r>
          </a:p>
          <a:p>
            <a:pPr marL="990600" lvl="1" indent="-533400" fontAlgn="auto">
              <a:lnSpc>
                <a:spcPct val="90000"/>
              </a:lnSpc>
              <a:spcAft>
                <a:spcPts val="0"/>
              </a:spcAft>
              <a:buFont typeface="Wingdings" pitchFamily="2" charset="2"/>
              <a:buAutoNum type="alphaUcPeriod"/>
              <a:defRPr/>
            </a:pPr>
            <a:r>
              <a:rPr lang="en-US" sz="1600" b="1" dirty="0" smtClean="0">
                <a:solidFill>
                  <a:srgbClr val="0070C0"/>
                </a:solidFill>
              </a:rPr>
              <a:t>Group Therapy and Training+</a:t>
            </a:r>
          </a:p>
          <a:p>
            <a:pPr marL="57150" indent="0" fontAlgn="auto">
              <a:lnSpc>
                <a:spcPct val="90000"/>
              </a:lnSpc>
              <a:spcAft>
                <a:spcPts val="0"/>
              </a:spcAft>
              <a:buFont typeface="Arial" panose="020B0604020202020204" pitchFamily="34" charset="0"/>
              <a:buNone/>
              <a:defRPr/>
            </a:pPr>
            <a:r>
              <a:rPr lang="en-US" sz="2200" b="1" dirty="0" smtClean="0">
                <a:solidFill>
                  <a:srgbClr val="0070C0"/>
                </a:solidFill>
              </a:rPr>
              <a:t>External: Psychotherapy with Senior</a:t>
            </a:r>
            <a:endParaRPr lang="en-US" sz="2200" dirty="0" smtClean="0">
              <a:solidFill>
                <a:srgbClr val="0070C0"/>
              </a:solidFill>
            </a:endParaRPr>
          </a:p>
          <a:p>
            <a:pPr marL="609600" indent="-609600" fontAlgn="auto">
              <a:lnSpc>
                <a:spcPct val="90000"/>
              </a:lnSpc>
              <a:spcAft>
                <a:spcPts val="0"/>
              </a:spcAft>
              <a:buFont typeface="Wingdings" pitchFamily="2" charset="2"/>
              <a:buAutoNum type="arabicPeriod"/>
              <a:defRPr/>
            </a:pPr>
            <a:r>
              <a:rPr lang="en-US" sz="1600" dirty="0" smtClean="0"/>
              <a:t>Support groups for caregivers -</a:t>
            </a:r>
          </a:p>
          <a:p>
            <a:pPr marL="609600" indent="-609600" fontAlgn="auto">
              <a:lnSpc>
                <a:spcPct val="90000"/>
              </a:lnSpc>
              <a:spcAft>
                <a:spcPts val="0"/>
              </a:spcAft>
              <a:buFont typeface="Wingdings" pitchFamily="2" charset="2"/>
              <a:buAutoNum type="arabicPeriod"/>
              <a:defRPr/>
            </a:pPr>
            <a:r>
              <a:rPr lang="en-US" sz="1600" dirty="0" smtClean="0"/>
              <a:t>Alzheimer and Dementia Clinics -</a:t>
            </a:r>
          </a:p>
          <a:p>
            <a:pPr marL="609600" indent="-609600" fontAlgn="auto">
              <a:lnSpc>
                <a:spcPct val="90000"/>
              </a:lnSpc>
              <a:spcAft>
                <a:spcPts val="0"/>
              </a:spcAft>
              <a:buFont typeface="Wingdings" pitchFamily="2" charset="2"/>
              <a:buAutoNum type="arabicPeriod"/>
              <a:defRPr/>
            </a:pPr>
            <a:r>
              <a:rPr lang="en-US" sz="1600" dirty="0" smtClean="0"/>
              <a:t>Integrated senior mental health in primary care offices -</a:t>
            </a:r>
          </a:p>
          <a:p>
            <a:pPr marL="609600" indent="-609600" fontAlgn="auto">
              <a:lnSpc>
                <a:spcPct val="90000"/>
              </a:lnSpc>
              <a:spcAft>
                <a:spcPts val="0"/>
              </a:spcAft>
              <a:buFont typeface="Wingdings" pitchFamily="2" charset="2"/>
              <a:buAutoNum type="arabicPeriod"/>
              <a:defRPr/>
            </a:pPr>
            <a:r>
              <a:rPr lang="en-US" sz="1600" dirty="0" smtClean="0"/>
              <a:t>Management Consultation, coaching and mentoring</a:t>
            </a:r>
            <a:r>
              <a:rPr lang="en-US" sz="1600" b="1" dirty="0" smtClean="0"/>
              <a:t> -</a:t>
            </a:r>
          </a:p>
          <a:p>
            <a:pPr marL="609600" indent="-609600" fontAlgn="auto">
              <a:lnSpc>
                <a:spcPct val="90000"/>
              </a:lnSpc>
              <a:spcAft>
                <a:spcPts val="0"/>
              </a:spcAft>
              <a:buFont typeface="Wingdings" pitchFamily="2" charset="2"/>
              <a:buAutoNum type="arabicPeriod"/>
              <a:defRPr/>
            </a:pPr>
            <a:r>
              <a:rPr lang="en-US" sz="1600" dirty="0" smtClean="0"/>
              <a:t>Homecare for Seniors</a:t>
            </a:r>
            <a:r>
              <a:rPr lang="en-US" sz="1600" b="1" dirty="0" smtClean="0"/>
              <a:t> -</a:t>
            </a:r>
          </a:p>
          <a:p>
            <a:pPr marL="609600" indent="-609600" fontAlgn="auto">
              <a:lnSpc>
                <a:spcPct val="90000"/>
              </a:lnSpc>
              <a:spcAft>
                <a:spcPts val="0"/>
              </a:spcAft>
              <a:buFont typeface="Wingdings" pitchFamily="2" charset="2"/>
              <a:buAutoNum type="arabicPeriod"/>
              <a:defRPr/>
            </a:pPr>
            <a:r>
              <a:rPr lang="en-US" sz="1600" dirty="0" smtClean="0"/>
              <a:t>Balanced scoreboard in implementation: BCNI and VAM </a:t>
            </a:r>
            <a:r>
              <a:rPr lang="en-US" sz="1600" b="1" dirty="0" smtClean="0"/>
              <a:t>-</a:t>
            </a:r>
          </a:p>
          <a:p>
            <a:pPr marL="609600" indent="-609600" fontAlgn="auto">
              <a:lnSpc>
                <a:spcPct val="90000"/>
              </a:lnSpc>
              <a:spcAft>
                <a:spcPts val="0"/>
              </a:spcAft>
              <a:buFont typeface="Wingdings" pitchFamily="2" charset="2"/>
              <a:buNone/>
              <a:defRPr/>
            </a:pPr>
            <a:endParaRPr lang="en-US" sz="1600" dirty="0" smtClean="0"/>
          </a:p>
          <a:p>
            <a:pPr marL="609600" indent="-609600" fontAlgn="auto">
              <a:lnSpc>
                <a:spcPct val="90000"/>
              </a:lnSpc>
              <a:spcAft>
                <a:spcPts val="0"/>
              </a:spcAft>
              <a:buFont typeface="Wingdings" pitchFamily="2" charset="2"/>
              <a:buNone/>
              <a:defRPr/>
            </a:pPr>
            <a:endParaRPr lang="en-US" sz="1200" dirty="0" smtClean="0"/>
          </a:p>
          <a:p>
            <a:pPr marL="990600" lvl="1" indent="-533400" fontAlgn="auto">
              <a:lnSpc>
                <a:spcPct val="90000"/>
              </a:lnSpc>
              <a:spcAft>
                <a:spcPts val="0"/>
              </a:spcAft>
              <a:buFont typeface="Wingdings" pitchFamily="2" charset="2"/>
              <a:buNone/>
              <a:defRPr/>
            </a:pPr>
            <a:endParaRPr lang="en-US" sz="1200" b="1" dirty="0" smtClean="0"/>
          </a:p>
          <a:p>
            <a:pPr marL="990600" lvl="1" indent="-533400" fontAlgn="auto">
              <a:lnSpc>
                <a:spcPct val="90000"/>
              </a:lnSpc>
              <a:spcAft>
                <a:spcPts val="0"/>
              </a:spcAft>
              <a:buFont typeface="Wingdings" pitchFamily="2" charset="2"/>
              <a:buNone/>
              <a:defRPr/>
            </a:pPr>
            <a:endParaRPr lang="en-US" sz="1600" b="1" dirty="0" smtClean="0"/>
          </a:p>
          <a:p>
            <a:pPr marL="990600" lvl="1" indent="-533400" fontAlgn="auto">
              <a:lnSpc>
                <a:spcPct val="90000"/>
              </a:lnSpc>
              <a:spcAft>
                <a:spcPts val="0"/>
              </a:spcAft>
              <a:buFont typeface="Wingdings" pitchFamily="2" charset="2"/>
              <a:buNone/>
              <a:defRPr/>
            </a:pPr>
            <a:endParaRPr lang="en-US" sz="1600" b="1" dirty="0" smtClean="0"/>
          </a:p>
        </p:txBody>
      </p:sp>
      <p:sp>
        <p:nvSpPr>
          <p:cNvPr id="26627" name="Text Box 4"/>
          <p:cNvSpPr txBox="1">
            <a:spLocks noChangeArrowheads="1"/>
          </p:cNvSpPr>
          <p:nvPr/>
        </p:nvSpPr>
        <p:spPr bwMode="auto">
          <a:xfrm>
            <a:off x="1066800" y="5943600"/>
            <a:ext cx="7924800" cy="488950"/>
          </a:xfrm>
          <a:prstGeom prst="rect">
            <a:avLst/>
          </a:prstGeom>
          <a:noFill/>
          <a:ln w="9525">
            <a:noFill/>
            <a:miter lim="800000"/>
            <a:headEnd/>
            <a:tailEnd/>
          </a:ln>
        </p:spPr>
        <p:txBody>
          <a:bodyPr>
            <a:spAutoFit/>
          </a:bodyPr>
          <a:lstStyle/>
          <a:p>
            <a:pPr algn="ctr">
              <a:spcBef>
                <a:spcPct val="50000"/>
              </a:spcBef>
            </a:pPr>
            <a:r>
              <a:rPr lang="en-US" altLang="en-US" sz="1600" b="1" baseline="-25000">
                <a:solidFill>
                  <a:srgbClr val="0070C0"/>
                </a:solidFill>
                <a:latin typeface="Times New Roman" pitchFamily="18" charset="0"/>
              </a:rPr>
              <a:t>Senior PsychCare </a:t>
            </a:r>
            <a:r>
              <a:rPr lang="en-US" altLang="en-US" sz="1600" baseline="-25000">
                <a:solidFill>
                  <a:srgbClr val="0070C0"/>
                </a:solidFill>
                <a:latin typeface="Times New Roman" pitchFamily="18" charset="0"/>
              </a:rPr>
              <a:t>in affiliation with</a:t>
            </a:r>
            <a:r>
              <a:rPr lang="en-US" altLang="en-US" sz="1600" b="1" baseline="-25000">
                <a:solidFill>
                  <a:srgbClr val="0070C0"/>
                </a:solidFill>
                <a:latin typeface="Times New Roman" pitchFamily="18" charset="0"/>
              </a:rPr>
              <a:t> Senior Psychological Care</a:t>
            </a:r>
          </a:p>
          <a:p>
            <a:pPr algn="ctr">
              <a:spcBef>
                <a:spcPct val="50000"/>
              </a:spcBef>
            </a:pPr>
            <a:r>
              <a:rPr lang="en-US" altLang="en-US" sz="1500" b="1" baseline="-25000">
                <a:solidFill>
                  <a:srgbClr val="0070C0"/>
                </a:solidFill>
                <a:latin typeface="Times New Roman" pitchFamily="18" charset="0"/>
              </a:rPr>
              <a:t>www.spchealth.com </a:t>
            </a:r>
            <a:endParaRPr lang="en-US" altLang="en-US" sz="1500" baseline="-25000">
              <a:solidFill>
                <a:srgbClr val="0070C0"/>
              </a:solidFill>
              <a:latin typeface="Times New Roman" pitchFamily="18" charset="0"/>
            </a:endParaRPr>
          </a:p>
        </p:txBody>
      </p:sp>
      <p:sp>
        <p:nvSpPr>
          <p:cNvPr id="2" name="TextBox 1"/>
          <p:cNvSpPr txBox="1"/>
          <p:nvPr/>
        </p:nvSpPr>
        <p:spPr>
          <a:xfrm>
            <a:off x="5105400" y="1219200"/>
            <a:ext cx="3581400" cy="657225"/>
          </a:xfrm>
          <a:prstGeom prst="rect">
            <a:avLst/>
          </a:prstGeom>
          <a:noFill/>
        </p:spPr>
        <p:txBody>
          <a:bodyPr>
            <a:spAutoFit/>
          </a:bodyPr>
          <a:lstStyle/>
          <a:p>
            <a:pPr fontAlgn="auto">
              <a:spcBef>
                <a:spcPts val="0"/>
              </a:spcBef>
              <a:spcAft>
                <a:spcPts val="0"/>
              </a:spcAft>
              <a:defRPr/>
            </a:pPr>
            <a:r>
              <a:rPr lang="en-US" sz="1870" b="1" dirty="0">
                <a:solidFill>
                  <a:srgbClr val="0070C0"/>
                </a:solidFill>
                <a:latin typeface="+mn-lt"/>
              </a:rPr>
              <a:t>+ Indicates Implemented</a:t>
            </a:r>
          </a:p>
          <a:p>
            <a:pPr fontAlgn="auto">
              <a:spcBef>
                <a:spcPts val="0"/>
              </a:spcBef>
              <a:spcAft>
                <a:spcPts val="0"/>
              </a:spcAft>
              <a:defRPr/>
            </a:pPr>
            <a:r>
              <a:rPr lang="en-US" dirty="0">
                <a:latin typeface="+mn-lt"/>
              </a:rPr>
              <a:t>-  Indicates Not implemented</a:t>
            </a:r>
            <a:endParaRPr lang="en-US"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ChangeArrowheads="1"/>
          </p:cNvSpPr>
          <p:nvPr/>
        </p:nvSpPr>
        <p:spPr bwMode="auto">
          <a:xfrm>
            <a:off x="685800" y="123825"/>
            <a:ext cx="8077200" cy="646113"/>
          </a:xfrm>
          <a:prstGeom prst="rect">
            <a:avLst/>
          </a:prstGeom>
          <a:noFill/>
          <a:ln w="9525">
            <a:noFill/>
            <a:miter lim="800000"/>
            <a:headEnd/>
            <a:tailEnd/>
          </a:ln>
        </p:spPr>
        <p:txBody>
          <a:bodyPr>
            <a:spAutoFit/>
          </a:bodyPr>
          <a:lstStyle/>
          <a:p>
            <a:pPr algn="ctr"/>
            <a:r>
              <a:rPr lang="en-US" sz="3600">
                <a:latin typeface="Surfboard"/>
              </a:rPr>
              <a:t>Milestones 2011 - 2014</a:t>
            </a:r>
            <a:endParaRPr lang="en-US" sz="3600">
              <a:latin typeface="Times New Roman" pitchFamily="18" charset="0"/>
            </a:endParaRPr>
          </a:p>
        </p:txBody>
      </p:sp>
      <p:sp>
        <p:nvSpPr>
          <p:cNvPr id="5" name="Rectangle 4"/>
          <p:cNvSpPr/>
          <p:nvPr/>
        </p:nvSpPr>
        <p:spPr>
          <a:xfrm>
            <a:off x="625475" y="685800"/>
            <a:ext cx="8229600" cy="6324600"/>
          </a:xfrm>
          <a:prstGeom prst="rect">
            <a:avLst/>
          </a:prstGeom>
        </p:spPr>
        <p:txBody>
          <a:bodyPr>
            <a:spAutoFit/>
          </a:bodyPr>
          <a:lstStyle/>
          <a:p>
            <a:pPr fontAlgn="auto">
              <a:lnSpc>
                <a:spcPct val="90000"/>
              </a:lnSpc>
              <a:spcBef>
                <a:spcPts val="0"/>
              </a:spcBef>
              <a:spcAft>
                <a:spcPts val="0"/>
              </a:spcAft>
              <a:defRPr/>
            </a:pPr>
            <a:r>
              <a:rPr lang="en-US" sz="1500" b="1" dirty="0">
                <a:solidFill>
                  <a:srgbClr val="0070C0"/>
                </a:solidFill>
                <a:latin typeface="Times New Roman" pitchFamily="18" charset="0"/>
              </a:rPr>
              <a:t>2011 </a:t>
            </a:r>
          </a:p>
          <a:p>
            <a:pPr fontAlgn="auto">
              <a:lnSpc>
                <a:spcPct val="90000"/>
              </a:lnSpc>
              <a:spcBef>
                <a:spcPts val="0"/>
              </a:spcBef>
              <a:spcAft>
                <a:spcPts val="0"/>
              </a:spcAft>
              <a:defRPr/>
            </a:pPr>
            <a:r>
              <a:rPr lang="en-US" sz="1450" dirty="0">
                <a:solidFill>
                  <a:srgbClr val="0070C0"/>
                </a:solidFill>
                <a:latin typeface="Times New Roman" pitchFamily="18" charset="0"/>
              </a:rPr>
              <a:t>Revised Electronic Medical Record</a:t>
            </a:r>
          </a:p>
          <a:p>
            <a:pPr fontAlgn="auto">
              <a:lnSpc>
                <a:spcPct val="90000"/>
              </a:lnSpc>
              <a:spcBef>
                <a:spcPts val="0"/>
              </a:spcBef>
              <a:spcAft>
                <a:spcPts val="0"/>
              </a:spcAft>
              <a:defRPr/>
            </a:pPr>
            <a:r>
              <a:rPr lang="en-US" sz="1450" dirty="0">
                <a:solidFill>
                  <a:srgbClr val="0070C0"/>
                </a:solidFill>
                <a:latin typeface="Times New Roman" pitchFamily="18" charset="0"/>
              </a:rPr>
              <a:t>Revised Psychotropic Medication Protocols of Management of Behavioral problems</a:t>
            </a:r>
          </a:p>
          <a:p>
            <a:pPr fontAlgn="auto">
              <a:lnSpc>
                <a:spcPct val="90000"/>
              </a:lnSpc>
              <a:spcBef>
                <a:spcPts val="0"/>
              </a:spcBef>
              <a:spcAft>
                <a:spcPts val="0"/>
              </a:spcAft>
              <a:defRPr/>
            </a:pPr>
            <a:r>
              <a:rPr lang="en-US" sz="1450" dirty="0">
                <a:solidFill>
                  <a:srgbClr val="0070C0"/>
                </a:solidFill>
                <a:latin typeface="Times New Roman" pitchFamily="18" charset="0"/>
              </a:rPr>
              <a:t>Implement weekly Behavioral </a:t>
            </a:r>
            <a:r>
              <a:rPr lang="en-US" sz="1450" dirty="0">
                <a:solidFill>
                  <a:srgbClr val="0070C0"/>
                </a:solidFill>
                <a:latin typeface="Times New Roman" pitchFamily="18" charset="0"/>
              </a:rPr>
              <a:t>R</a:t>
            </a:r>
            <a:r>
              <a:rPr lang="en-US" sz="1450" dirty="0">
                <a:solidFill>
                  <a:srgbClr val="0070C0"/>
                </a:solidFill>
                <a:latin typeface="Times New Roman" pitchFamily="18" charset="0"/>
              </a:rPr>
              <a:t>ounds and </a:t>
            </a:r>
            <a:r>
              <a:rPr lang="en-US" sz="1450" dirty="0" err="1">
                <a:solidFill>
                  <a:srgbClr val="0070C0"/>
                </a:solidFill>
                <a:latin typeface="Times New Roman" pitchFamily="18" charset="0"/>
              </a:rPr>
              <a:t>I</a:t>
            </a:r>
            <a:r>
              <a:rPr lang="en-US" sz="1450" dirty="0" err="1">
                <a:solidFill>
                  <a:srgbClr val="0070C0"/>
                </a:solidFill>
                <a:latin typeface="Times New Roman" pitchFamily="18" charset="0"/>
              </a:rPr>
              <a:t>nservices</a:t>
            </a:r>
            <a:endParaRPr lang="en-US" sz="1450" dirty="0">
              <a:solidFill>
                <a:srgbClr val="0070C0"/>
              </a:solidFill>
              <a:latin typeface="Times New Roman" pitchFamily="18" charset="0"/>
            </a:endParaRPr>
          </a:p>
          <a:p>
            <a:pPr fontAlgn="auto">
              <a:lnSpc>
                <a:spcPct val="90000"/>
              </a:lnSpc>
              <a:spcBef>
                <a:spcPts val="0"/>
              </a:spcBef>
              <a:spcAft>
                <a:spcPts val="0"/>
              </a:spcAft>
              <a:defRPr/>
            </a:pPr>
            <a:r>
              <a:rPr lang="en-US" sz="1450" dirty="0">
                <a:solidFill>
                  <a:srgbClr val="0070C0"/>
                </a:solidFill>
                <a:latin typeface="Times New Roman" pitchFamily="18" charset="0"/>
              </a:rPr>
              <a:t>Voluntary Compliance </a:t>
            </a:r>
            <a:r>
              <a:rPr lang="en-US" sz="1450" dirty="0">
                <a:solidFill>
                  <a:srgbClr val="0070C0"/>
                </a:solidFill>
                <a:latin typeface="Times New Roman" pitchFamily="18" charset="0"/>
              </a:rPr>
              <a:t>P</a:t>
            </a:r>
            <a:r>
              <a:rPr lang="en-US" sz="1450" dirty="0">
                <a:solidFill>
                  <a:srgbClr val="0070C0"/>
                </a:solidFill>
                <a:latin typeface="Times New Roman" pitchFamily="18" charset="0"/>
              </a:rPr>
              <a:t>rogram</a:t>
            </a:r>
          </a:p>
          <a:p>
            <a:pPr fontAlgn="auto">
              <a:lnSpc>
                <a:spcPct val="90000"/>
              </a:lnSpc>
              <a:spcBef>
                <a:spcPts val="0"/>
              </a:spcBef>
              <a:spcAft>
                <a:spcPts val="0"/>
              </a:spcAft>
              <a:defRPr/>
            </a:pPr>
            <a:r>
              <a:rPr lang="en-US" sz="1450" dirty="0">
                <a:solidFill>
                  <a:srgbClr val="0070C0"/>
                </a:solidFill>
                <a:latin typeface="Times New Roman" pitchFamily="18" charset="0"/>
              </a:rPr>
              <a:t>Family Therapy training</a:t>
            </a:r>
          </a:p>
          <a:p>
            <a:pPr fontAlgn="auto">
              <a:lnSpc>
                <a:spcPct val="90000"/>
              </a:lnSpc>
              <a:spcBef>
                <a:spcPts val="0"/>
              </a:spcBef>
              <a:spcAft>
                <a:spcPts val="0"/>
              </a:spcAft>
              <a:defRPr/>
            </a:pPr>
            <a:r>
              <a:rPr lang="en-US" sz="1450" dirty="0">
                <a:solidFill>
                  <a:srgbClr val="0070C0"/>
                </a:solidFill>
                <a:latin typeface="Times New Roman" pitchFamily="18" charset="0"/>
              </a:rPr>
              <a:t>Recruit CEO</a:t>
            </a:r>
          </a:p>
          <a:p>
            <a:pPr fontAlgn="auto">
              <a:lnSpc>
                <a:spcPct val="90000"/>
              </a:lnSpc>
              <a:spcBef>
                <a:spcPts val="0"/>
              </a:spcBef>
              <a:spcAft>
                <a:spcPts val="0"/>
              </a:spcAft>
              <a:defRPr/>
            </a:pPr>
            <a:r>
              <a:rPr lang="en-US" sz="1450" dirty="0">
                <a:solidFill>
                  <a:srgbClr val="0070C0"/>
                </a:solidFill>
                <a:latin typeface="Times New Roman" pitchFamily="18" charset="0"/>
              </a:rPr>
              <a:t>Medicare Fraud and Reimbursement Insurance</a:t>
            </a:r>
          </a:p>
          <a:p>
            <a:pPr fontAlgn="auto">
              <a:lnSpc>
                <a:spcPct val="90000"/>
              </a:lnSpc>
              <a:spcBef>
                <a:spcPts val="0"/>
              </a:spcBef>
              <a:spcAft>
                <a:spcPts val="0"/>
              </a:spcAft>
              <a:defRPr/>
            </a:pPr>
            <a:r>
              <a:rPr lang="en-US" sz="1500" b="1" dirty="0">
                <a:solidFill>
                  <a:srgbClr val="0070C0"/>
                </a:solidFill>
                <a:latin typeface="Times New Roman" pitchFamily="18" charset="0"/>
              </a:rPr>
              <a:t>2012 </a:t>
            </a:r>
          </a:p>
          <a:p>
            <a:pPr fontAlgn="auto">
              <a:lnSpc>
                <a:spcPct val="90000"/>
              </a:lnSpc>
              <a:spcBef>
                <a:spcPts val="0"/>
              </a:spcBef>
              <a:spcAft>
                <a:spcPts val="0"/>
              </a:spcAft>
              <a:defRPr/>
            </a:pPr>
            <a:r>
              <a:rPr lang="en-US" sz="1450" dirty="0">
                <a:solidFill>
                  <a:srgbClr val="0070C0"/>
                </a:solidFill>
                <a:latin typeface="Times New Roman" pitchFamily="18" charset="0"/>
              </a:rPr>
              <a:t>Training for professionals on Psychotherapy</a:t>
            </a:r>
          </a:p>
          <a:p>
            <a:pPr fontAlgn="auto">
              <a:lnSpc>
                <a:spcPct val="90000"/>
              </a:lnSpc>
              <a:spcBef>
                <a:spcPts val="0"/>
              </a:spcBef>
              <a:spcAft>
                <a:spcPts val="0"/>
              </a:spcAft>
              <a:defRPr/>
            </a:pPr>
            <a:r>
              <a:rPr lang="en-US" sz="1450" dirty="0">
                <a:solidFill>
                  <a:srgbClr val="0070C0"/>
                </a:solidFill>
                <a:latin typeface="Times New Roman" pitchFamily="18" charset="0"/>
              </a:rPr>
              <a:t>Reminiscent, Motivational, Interpersonal Psychotherapy, Dealing with Resistant Patients Training</a:t>
            </a:r>
          </a:p>
          <a:p>
            <a:pPr fontAlgn="auto">
              <a:lnSpc>
                <a:spcPct val="90000"/>
              </a:lnSpc>
              <a:spcBef>
                <a:spcPts val="0"/>
              </a:spcBef>
              <a:spcAft>
                <a:spcPts val="0"/>
              </a:spcAft>
              <a:defRPr/>
            </a:pPr>
            <a:r>
              <a:rPr lang="en-US" sz="1450" dirty="0">
                <a:solidFill>
                  <a:srgbClr val="0070C0"/>
                </a:solidFill>
                <a:latin typeface="Times New Roman" pitchFamily="18" charset="0"/>
              </a:rPr>
              <a:t>Meaning Full Use</a:t>
            </a:r>
          </a:p>
          <a:p>
            <a:pPr fontAlgn="auto">
              <a:lnSpc>
                <a:spcPct val="90000"/>
              </a:lnSpc>
              <a:spcBef>
                <a:spcPts val="0"/>
              </a:spcBef>
              <a:spcAft>
                <a:spcPts val="0"/>
              </a:spcAft>
              <a:defRPr/>
            </a:pPr>
            <a:r>
              <a:rPr lang="en-US" sz="1450" dirty="0">
                <a:solidFill>
                  <a:srgbClr val="0070C0"/>
                </a:solidFill>
                <a:latin typeface="Times New Roman" pitchFamily="18" charset="0"/>
              </a:rPr>
              <a:t>INC 5000 – Fastest Growing Company</a:t>
            </a:r>
          </a:p>
          <a:p>
            <a:pPr fontAlgn="auto">
              <a:lnSpc>
                <a:spcPct val="90000"/>
              </a:lnSpc>
              <a:spcBef>
                <a:spcPts val="0"/>
              </a:spcBef>
              <a:spcAft>
                <a:spcPts val="0"/>
              </a:spcAft>
              <a:defRPr/>
            </a:pPr>
            <a:r>
              <a:rPr lang="en-US" sz="1500" b="1" dirty="0">
                <a:solidFill>
                  <a:srgbClr val="0070C0"/>
                </a:solidFill>
                <a:latin typeface="Times New Roman" pitchFamily="18" charset="0"/>
              </a:rPr>
              <a:t>2013</a:t>
            </a:r>
          </a:p>
          <a:p>
            <a:pPr fontAlgn="auto">
              <a:lnSpc>
                <a:spcPct val="90000"/>
              </a:lnSpc>
              <a:spcBef>
                <a:spcPts val="0"/>
              </a:spcBef>
              <a:spcAft>
                <a:spcPts val="0"/>
              </a:spcAft>
              <a:defRPr/>
            </a:pPr>
            <a:r>
              <a:rPr lang="en-US" sz="1450" dirty="0">
                <a:solidFill>
                  <a:srgbClr val="0070C0"/>
                </a:solidFill>
                <a:latin typeface="Times New Roman" pitchFamily="18" charset="0"/>
              </a:rPr>
              <a:t>Problem Solving Therapy</a:t>
            </a:r>
          </a:p>
          <a:p>
            <a:pPr fontAlgn="auto">
              <a:lnSpc>
                <a:spcPct val="90000"/>
              </a:lnSpc>
              <a:spcBef>
                <a:spcPts val="0"/>
              </a:spcBef>
              <a:spcAft>
                <a:spcPts val="0"/>
              </a:spcAft>
              <a:defRPr/>
            </a:pPr>
            <a:r>
              <a:rPr lang="en-US" sz="1450" dirty="0">
                <a:solidFill>
                  <a:srgbClr val="0070C0"/>
                </a:solidFill>
                <a:latin typeface="Times New Roman" pitchFamily="18" charset="0"/>
              </a:rPr>
              <a:t>Video Training for Nurse Practitioners in Geri-psychiatry – 35 hours</a:t>
            </a:r>
          </a:p>
          <a:p>
            <a:pPr fontAlgn="auto">
              <a:lnSpc>
                <a:spcPct val="90000"/>
              </a:lnSpc>
              <a:spcBef>
                <a:spcPts val="0"/>
              </a:spcBef>
              <a:spcAft>
                <a:spcPts val="0"/>
              </a:spcAft>
              <a:defRPr/>
            </a:pPr>
            <a:r>
              <a:rPr lang="en-US" sz="1450" dirty="0">
                <a:solidFill>
                  <a:srgbClr val="0070C0"/>
                </a:solidFill>
                <a:latin typeface="Times New Roman" pitchFamily="18" charset="0"/>
              </a:rPr>
              <a:t>Recruit Clinical </a:t>
            </a:r>
            <a:r>
              <a:rPr lang="en-US" sz="1450" dirty="0">
                <a:solidFill>
                  <a:srgbClr val="0070C0"/>
                </a:solidFill>
                <a:latin typeface="Times New Roman" pitchFamily="18" charset="0"/>
              </a:rPr>
              <a:t>C</a:t>
            </a:r>
            <a:r>
              <a:rPr lang="en-US" sz="1450" dirty="0">
                <a:solidFill>
                  <a:srgbClr val="0070C0"/>
                </a:solidFill>
                <a:latin typeface="Times New Roman" pitchFamily="18" charset="0"/>
              </a:rPr>
              <a:t>oordinator of Psychotherapy</a:t>
            </a:r>
          </a:p>
          <a:p>
            <a:pPr fontAlgn="auto">
              <a:lnSpc>
                <a:spcPct val="90000"/>
              </a:lnSpc>
              <a:spcBef>
                <a:spcPts val="0"/>
              </a:spcBef>
              <a:spcAft>
                <a:spcPts val="0"/>
              </a:spcAft>
              <a:defRPr/>
            </a:pPr>
            <a:r>
              <a:rPr lang="en-US" sz="1450" dirty="0">
                <a:solidFill>
                  <a:srgbClr val="0070C0"/>
                </a:solidFill>
                <a:latin typeface="Times New Roman" pitchFamily="18" charset="0"/>
              </a:rPr>
              <a:t>Appoint Regional Medical Directors</a:t>
            </a:r>
          </a:p>
          <a:p>
            <a:pPr fontAlgn="auto">
              <a:lnSpc>
                <a:spcPct val="90000"/>
              </a:lnSpc>
              <a:spcBef>
                <a:spcPts val="0"/>
              </a:spcBef>
              <a:spcAft>
                <a:spcPts val="0"/>
              </a:spcAft>
              <a:defRPr/>
            </a:pPr>
            <a:r>
              <a:rPr lang="en-US" sz="1450" dirty="0">
                <a:solidFill>
                  <a:srgbClr val="0070C0"/>
                </a:solidFill>
                <a:latin typeface="Times New Roman" pitchFamily="18" charset="0"/>
              </a:rPr>
              <a:t>University of Texas School of Social Work Competition for Geriatric Mental Health Papers</a:t>
            </a:r>
          </a:p>
          <a:p>
            <a:pPr fontAlgn="auto">
              <a:lnSpc>
                <a:spcPct val="90000"/>
              </a:lnSpc>
              <a:spcBef>
                <a:spcPts val="0"/>
              </a:spcBef>
              <a:spcAft>
                <a:spcPts val="0"/>
              </a:spcAft>
              <a:defRPr/>
            </a:pPr>
            <a:r>
              <a:rPr lang="en-US" sz="1450" dirty="0">
                <a:solidFill>
                  <a:srgbClr val="0070C0"/>
                </a:solidFill>
                <a:latin typeface="Times New Roman" pitchFamily="18" charset="0"/>
              </a:rPr>
              <a:t>Behavioral Rounds and Chart Rounds</a:t>
            </a:r>
          </a:p>
          <a:p>
            <a:pPr fontAlgn="auto">
              <a:lnSpc>
                <a:spcPct val="90000"/>
              </a:lnSpc>
              <a:spcBef>
                <a:spcPts val="0"/>
              </a:spcBef>
              <a:spcAft>
                <a:spcPts val="0"/>
              </a:spcAft>
              <a:defRPr/>
            </a:pPr>
            <a:r>
              <a:rPr lang="en-US" sz="1450" dirty="0">
                <a:solidFill>
                  <a:srgbClr val="0070C0"/>
                </a:solidFill>
                <a:latin typeface="Times New Roman" pitchFamily="18" charset="0"/>
              </a:rPr>
              <a:t>Discontinued Quality of Life  - a Homecare Program for Developmentally Impaired</a:t>
            </a:r>
          </a:p>
          <a:p>
            <a:pPr fontAlgn="auto">
              <a:lnSpc>
                <a:spcPct val="90000"/>
              </a:lnSpc>
              <a:spcBef>
                <a:spcPts val="0"/>
              </a:spcBef>
              <a:spcAft>
                <a:spcPts val="0"/>
              </a:spcAft>
              <a:defRPr/>
            </a:pPr>
            <a:r>
              <a:rPr lang="en-US" sz="1500" b="1" dirty="0">
                <a:solidFill>
                  <a:srgbClr val="0070C0"/>
                </a:solidFill>
                <a:latin typeface="Times New Roman" pitchFamily="18" charset="0"/>
              </a:rPr>
              <a:t>2014</a:t>
            </a:r>
          </a:p>
          <a:p>
            <a:pPr fontAlgn="auto">
              <a:lnSpc>
                <a:spcPct val="90000"/>
              </a:lnSpc>
              <a:spcBef>
                <a:spcPts val="0"/>
              </a:spcBef>
              <a:spcAft>
                <a:spcPts val="0"/>
              </a:spcAft>
              <a:defRPr/>
            </a:pPr>
            <a:r>
              <a:rPr lang="en-US" sz="1450" dirty="0">
                <a:solidFill>
                  <a:srgbClr val="0070C0"/>
                </a:solidFill>
                <a:latin typeface="Times New Roman" pitchFamily="18" charset="0"/>
              </a:rPr>
              <a:t>Becoming a Learning Organization</a:t>
            </a:r>
          </a:p>
          <a:p>
            <a:pPr fontAlgn="auto">
              <a:lnSpc>
                <a:spcPct val="90000"/>
              </a:lnSpc>
              <a:spcBef>
                <a:spcPts val="0"/>
              </a:spcBef>
              <a:spcAft>
                <a:spcPts val="0"/>
              </a:spcAft>
              <a:defRPr/>
            </a:pPr>
            <a:r>
              <a:rPr lang="en-US" sz="1450" dirty="0">
                <a:solidFill>
                  <a:srgbClr val="0070C0"/>
                </a:solidFill>
                <a:latin typeface="Times New Roman" pitchFamily="18" charset="0"/>
              </a:rPr>
              <a:t>Training for Relationship Coordination to improve team functioning</a:t>
            </a:r>
          </a:p>
          <a:p>
            <a:pPr fontAlgn="auto">
              <a:lnSpc>
                <a:spcPct val="90000"/>
              </a:lnSpc>
              <a:spcBef>
                <a:spcPts val="0"/>
              </a:spcBef>
              <a:spcAft>
                <a:spcPts val="0"/>
              </a:spcAft>
              <a:defRPr/>
            </a:pPr>
            <a:r>
              <a:rPr lang="en-US" sz="1450" dirty="0">
                <a:solidFill>
                  <a:srgbClr val="0070C0"/>
                </a:solidFill>
                <a:latin typeface="Times New Roman" pitchFamily="18" charset="0"/>
              </a:rPr>
              <a:t>Acquisitioning of Medical Groups Providing Ancillary Services</a:t>
            </a:r>
          </a:p>
          <a:p>
            <a:pPr fontAlgn="auto">
              <a:lnSpc>
                <a:spcPct val="90000"/>
              </a:lnSpc>
              <a:spcBef>
                <a:spcPts val="0"/>
              </a:spcBef>
              <a:spcAft>
                <a:spcPts val="0"/>
              </a:spcAft>
              <a:defRPr/>
            </a:pPr>
            <a:r>
              <a:rPr lang="en-US" sz="1450" dirty="0">
                <a:solidFill>
                  <a:srgbClr val="0070C0"/>
                </a:solidFill>
                <a:latin typeface="Times New Roman" pitchFamily="18" charset="0"/>
              </a:rPr>
              <a:t>Assess Competency of Professional</a:t>
            </a:r>
          </a:p>
          <a:p>
            <a:pPr fontAlgn="auto">
              <a:lnSpc>
                <a:spcPct val="90000"/>
              </a:lnSpc>
              <a:spcBef>
                <a:spcPts val="0"/>
              </a:spcBef>
              <a:spcAft>
                <a:spcPts val="0"/>
              </a:spcAft>
              <a:defRPr/>
            </a:pPr>
            <a:r>
              <a:rPr lang="en-US" sz="1450" dirty="0">
                <a:solidFill>
                  <a:srgbClr val="0070C0"/>
                </a:solidFill>
                <a:latin typeface="Times New Roman" pitchFamily="18" charset="0"/>
              </a:rPr>
              <a:t>Develop Outcome Measure</a:t>
            </a:r>
          </a:p>
          <a:p>
            <a:pPr fontAlgn="auto">
              <a:lnSpc>
                <a:spcPct val="90000"/>
              </a:lnSpc>
              <a:spcBef>
                <a:spcPts val="0"/>
              </a:spcBef>
              <a:spcAft>
                <a:spcPts val="0"/>
              </a:spcAft>
              <a:defRPr/>
            </a:pPr>
            <a:r>
              <a:rPr lang="en-US" sz="1450" dirty="0">
                <a:solidFill>
                  <a:srgbClr val="0070C0"/>
                </a:solidFill>
                <a:latin typeface="Times New Roman" pitchFamily="18" charset="0"/>
              </a:rPr>
              <a:t>Negotiating Purchase of Primary Care Group in LTC</a:t>
            </a:r>
          </a:p>
          <a:p>
            <a:pPr fontAlgn="auto">
              <a:lnSpc>
                <a:spcPct val="90000"/>
              </a:lnSpc>
              <a:spcBef>
                <a:spcPts val="0"/>
              </a:spcBef>
              <a:spcAft>
                <a:spcPts val="0"/>
              </a:spcAft>
              <a:defRPr/>
            </a:pPr>
            <a:r>
              <a:rPr lang="en-US" sz="1450" dirty="0">
                <a:solidFill>
                  <a:srgbClr val="0070C0"/>
                </a:solidFill>
                <a:latin typeface="Times New Roman" pitchFamily="18" charset="0"/>
              </a:rPr>
              <a:t>Telemedicine</a:t>
            </a:r>
          </a:p>
          <a:p>
            <a:pPr marL="609600" indent="-609600" fontAlgn="auto">
              <a:lnSpc>
                <a:spcPct val="90000"/>
              </a:lnSpc>
              <a:spcBef>
                <a:spcPts val="0"/>
              </a:spcBef>
              <a:spcAft>
                <a:spcPts val="0"/>
              </a:spcAft>
              <a:defRPr/>
            </a:pPr>
            <a:endParaRPr lang="en-US" sz="1400" dirty="0">
              <a:latin typeface="+mn-lt"/>
            </a:endParaRPr>
          </a:p>
          <a:p>
            <a:pPr marL="609600" indent="-609600" fontAlgn="auto">
              <a:lnSpc>
                <a:spcPct val="90000"/>
              </a:lnSpc>
              <a:spcBef>
                <a:spcPts val="0"/>
              </a:spcBef>
              <a:spcAft>
                <a:spcPts val="0"/>
              </a:spcAft>
              <a:defRPr/>
            </a:pPr>
            <a:endParaRPr lang="en-US" sz="1200"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ctrTitle"/>
          </p:nvPr>
        </p:nvSpPr>
        <p:spPr>
          <a:xfrm>
            <a:off x="762000" y="2286000"/>
            <a:ext cx="7772400" cy="1470025"/>
          </a:xfrm>
        </p:spPr>
        <p:txBody>
          <a:bodyPr/>
          <a:lstStyle/>
          <a:p>
            <a:r>
              <a:rPr lang="en-US" sz="5000" smtClean="0">
                <a:latin typeface="Adobe Garamond Pro Bold"/>
              </a:rPr>
              <a:t>III.	Overview of </a:t>
            </a:r>
          </a:p>
        </p:txBody>
      </p:sp>
      <p:pic>
        <p:nvPicPr>
          <p:cNvPr id="28674" name="Picture 2"/>
          <p:cNvPicPr>
            <a:picLocks noChangeAspect="1" noChangeArrowheads="1"/>
          </p:cNvPicPr>
          <p:nvPr/>
        </p:nvPicPr>
        <p:blipFill>
          <a:blip r:embed="rId2"/>
          <a:srcRect/>
          <a:stretch>
            <a:fillRect/>
          </a:stretch>
        </p:blipFill>
        <p:spPr bwMode="auto">
          <a:xfrm>
            <a:off x="0" y="12700"/>
            <a:ext cx="9144000" cy="1581150"/>
          </a:xfrm>
          <a:prstGeom prst="rect">
            <a:avLst/>
          </a:prstGeom>
          <a:noFill/>
          <a:ln w="9525">
            <a:noFill/>
            <a:miter lim="800000"/>
            <a:headEnd/>
            <a:tailEnd/>
          </a:ln>
        </p:spPr>
      </p:pic>
      <p:grpSp>
        <p:nvGrpSpPr>
          <p:cNvPr id="28675" name="Group 3"/>
          <p:cNvGrpSpPr>
            <a:grpSpLocks/>
          </p:cNvGrpSpPr>
          <p:nvPr/>
        </p:nvGrpSpPr>
        <p:grpSpPr bwMode="auto">
          <a:xfrm>
            <a:off x="2971800" y="609600"/>
            <a:ext cx="2754313" cy="720725"/>
            <a:chOff x="3048000" y="381000"/>
            <a:chExt cx="2754630" cy="720725"/>
          </a:xfrm>
        </p:grpSpPr>
        <p:pic>
          <p:nvPicPr>
            <p:cNvPr id="28677" name="Picture 4"/>
            <p:cNvPicPr>
              <a:picLocks noChangeAspect="1"/>
            </p:cNvPicPr>
            <p:nvPr/>
          </p:nvPicPr>
          <p:blipFill>
            <a:blip r:embed="rId3"/>
            <a:srcRect/>
            <a:stretch>
              <a:fillRect/>
            </a:stretch>
          </p:blipFill>
          <p:spPr bwMode="auto">
            <a:xfrm>
              <a:off x="3048000" y="381000"/>
              <a:ext cx="436880" cy="499745"/>
            </a:xfrm>
            <a:prstGeom prst="rect">
              <a:avLst/>
            </a:prstGeom>
            <a:noFill/>
            <a:ln w="9525">
              <a:noFill/>
              <a:miter lim="800000"/>
              <a:headEnd/>
              <a:tailEnd/>
            </a:ln>
          </p:spPr>
        </p:pic>
        <p:sp>
          <p:nvSpPr>
            <p:cNvPr id="6" name="Text Box 5"/>
            <p:cNvSpPr txBox="1"/>
            <p:nvPr/>
          </p:nvSpPr>
          <p:spPr>
            <a:xfrm>
              <a:off x="3427457" y="466725"/>
              <a:ext cx="2375173" cy="635000"/>
            </a:xfrm>
            <a:prstGeom prst="rect">
              <a:avLst/>
            </a:prstGeom>
            <a:noFill/>
            <a:ln>
              <a:noFill/>
            </a:ln>
            <a:effectLst/>
            <a:extLst>
              <a:ext uri="{C572A759-6A51-4108-AA02-DFA0A04FC94B}"/>
            </a:ex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2000" dirty="0">
                  <a:solidFill>
                    <a:srgbClr val="FFFFFF"/>
                  </a:solidFill>
                  <a:latin typeface="Calisto MT"/>
                  <a:ea typeface="Calibri"/>
                  <a:cs typeface="Times New Roman"/>
                </a:rPr>
                <a:t>Senior </a:t>
              </a:r>
              <a:r>
                <a:rPr lang="en-US" sz="2000" dirty="0" err="1">
                  <a:solidFill>
                    <a:srgbClr val="FFFFFF"/>
                  </a:solidFill>
                  <a:latin typeface="Calisto MT"/>
                  <a:ea typeface="Calibri"/>
                  <a:cs typeface="Times New Roman"/>
                </a:rPr>
                <a:t>PsychCare</a:t>
              </a:r>
              <a:r>
                <a:rPr lang="en-US" sz="2000" dirty="0">
                  <a:solidFill>
                    <a:srgbClr val="FFFFFF"/>
                  </a:solidFill>
                  <a:latin typeface="Calisto MT"/>
                  <a:ea typeface="Calibri"/>
                  <a:cs typeface="Times New Roman"/>
                </a:rPr>
                <a:t/>
              </a:r>
              <a:br>
                <a:rPr lang="en-US" sz="2000" dirty="0">
                  <a:solidFill>
                    <a:srgbClr val="FFFFFF"/>
                  </a:solidFill>
                  <a:latin typeface="Calisto MT"/>
                  <a:ea typeface="Calibri"/>
                  <a:cs typeface="Times New Roman"/>
                </a:rPr>
              </a:br>
              <a:r>
                <a:rPr lang="en-US" sz="800" dirty="0">
                  <a:solidFill>
                    <a:srgbClr val="FFFFFF"/>
                  </a:solidFill>
                  <a:latin typeface="Calisto MT"/>
                  <a:ea typeface="Calibri"/>
                  <a:cs typeface="Times New Roman"/>
                </a:rPr>
                <a:t>Leaders in the Mental Health of Seniors</a:t>
              </a:r>
              <a:endParaRPr lang="en-US" sz="1100" dirty="0">
                <a:ea typeface="Calibri"/>
                <a:cs typeface="Times New Roman"/>
              </a:endParaRPr>
            </a:p>
          </p:txBody>
        </p:sp>
      </p:grpSp>
      <p:sp>
        <p:nvSpPr>
          <p:cNvPr id="28676" name="Rectangle 6"/>
          <p:cNvSpPr>
            <a:spLocks noChangeArrowheads="1"/>
          </p:cNvSpPr>
          <p:nvPr/>
        </p:nvSpPr>
        <p:spPr bwMode="auto">
          <a:xfrm>
            <a:off x="1441450" y="3886200"/>
            <a:ext cx="6194425" cy="1938338"/>
          </a:xfrm>
          <a:prstGeom prst="rect">
            <a:avLst/>
          </a:prstGeom>
          <a:noFill/>
          <a:ln w="9525">
            <a:noFill/>
            <a:miter lim="800000"/>
            <a:headEnd/>
            <a:tailEnd/>
          </a:ln>
        </p:spPr>
        <p:txBody>
          <a:bodyPr wrap="none">
            <a:spAutoFit/>
          </a:bodyPr>
          <a:lstStyle/>
          <a:p>
            <a:pPr algn="ctr"/>
            <a:r>
              <a:rPr lang="en-US" sz="6000">
                <a:latin typeface="Adobe Garamond Pro Bold"/>
              </a:rPr>
              <a:t>Mental Healthcare </a:t>
            </a:r>
          </a:p>
          <a:p>
            <a:pPr algn="ctr"/>
            <a:r>
              <a:rPr lang="en-US" sz="6000">
                <a:latin typeface="Adobe Garamond Pro Bold"/>
              </a:rPr>
              <a:t>in LTC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86546C2-71AE-49BE-A77D-ECDDACE81924}" type="slidenum">
              <a:rPr lang="en-US" altLang="en-US"/>
              <a:pPr>
                <a:defRPr/>
              </a:pPr>
              <a:t>14</a:t>
            </a:fld>
            <a:endParaRPr lang="en-US" altLang="en-US"/>
          </a:p>
        </p:txBody>
      </p:sp>
      <p:sp>
        <p:nvSpPr>
          <p:cNvPr id="29698" name="Rectangle 2"/>
          <p:cNvSpPr>
            <a:spLocks noGrp="1" noChangeArrowheads="1"/>
          </p:cNvSpPr>
          <p:nvPr>
            <p:ph type="title"/>
          </p:nvPr>
        </p:nvSpPr>
        <p:spPr>
          <a:xfrm>
            <a:off x="457200" y="381000"/>
            <a:ext cx="8229600" cy="1752600"/>
          </a:xfrm>
        </p:spPr>
        <p:txBody>
          <a:bodyPr/>
          <a:lstStyle/>
          <a:p>
            <a:r>
              <a:rPr lang="en-US" altLang="en-US" sz="3400" smtClean="0">
                <a:latin typeface="Times New Roman" pitchFamily="18" charset="0"/>
              </a:rPr>
              <a:t>Quality and Best Practices in Geriatric Psychiatric Services </a:t>
            </a:r>
            <a:br>
              <a:rPr lang="en-US" altLang="en-US" sz="3400" smtClean="0">
                <a:latin typeface="Times New Roman" pitchFamily="18" charset="0"/>
              </a:rPr>
            </a:br>
            <a:r>
              <a:rPr lang="en-US" altLang="en-US" sz="2400" smtClean="0">
                <a:latin typeface="Times New Roman" pitchFamily="18" charset="0"/>
              </a:rPr>
              <a:t>(President’s Commission on Aging)</a:t>
            </a:r>
          </a:p>
        </p:txBody>
      </p:sp>
      <p:sp>
        <p:nvSpPr>
          <p:cNvPr id="29699" name="Rectangle 3"/>
          <p:cNvSpPr>
            <a:spLocks noGrp="1" noChangeArrowheads="1"/>
          </p:cNvSpPr>
          <p:nvPr>
            <p:ph type="body" idx="1"/>
          </p:nvPr>
        </p:nvSpPr>
        <p:spPr>
          <a:xfrm>
            <a:off x="381000" y="1981200"/>
            <a:ext cx="8305800" cy="3413125"/>
          </a:xfrm>
        </p:spPr>
        <p:txBody>
          <a:bodyPr/>
          <a:lstStyle/>
          <a:p>
            <a:pPr>
              <a:lnSpc>
                <a:spcPct val="80000"/>
              </a:lnSpc>
              <a:buFont typeface="Wingdings" pitchFamily="2" charset="2"/>
              <a:buNone/>
            </a:pPr>
            <a:endParaRPr lang="en-US" altLang="en-US" sz="2400" smtClean="0"/>
          </a:p>
          <a:p>
            <a:pPr>
              <a:lnSpc>
                <a:spcPct val="80000"/>
              </a:lnSpc>
              <a:buFont typeface="Wingdings" pitchFamily="2" charset="2"/>
              <a:buNone/>
            </a:pPr>
            <a:r>
              <a:rPr lang="en-US" altLang="en-US" sz="2400" smtClean="0"/>
              <a:t>1. A multidisciplinary team approach</a:t>
            </a:r>
          </a:p>
          <a:p>
            <a:pPr>
              <a:lnSpc>
                <a:spcPct val="80000"/>
              </a:lnSpc>
              <a:buFont typeface="Wingdings" pitchFamily="2" charset="2"/>
              <a:buNone/>
            </a:pPr>
            <a:r>
              <a:rPr lang="en-US" altLang="en-US" sz="2400" smtClean="0"/>
              <a:t>2. Specific geriatric expertise and competence</a:t>
            </a:r>
          </a:p>
          <a:p>
            <a:pPr>
              <a:lnSpc>
                <a:spcPct val="80000"/>
              </a:lnSpc>
              <a:buFont typeface="Wingdings" pitchFamily="2" charset="2"/>
              <a:buNone/>
            </a:pPr>
            <a:r>
              <a:rPr lang="en-US" altLang="en-US" sz="2400" smtClean="0"/>
              <a:t>3. Individualized assessment and treatment planning with</a:t>
            </a:r>
          </a:p>
          <a:p>
            <a:pPr>
              <a:lnSpc>
                <a:spcPct val="80000"/>
              </a:lnSpc>
              <a:buFont typeface="Wingdings" pitchFamily="2" charset="2"/>
              <a:buNone/>
            </a:pPr>
            <a:r>
              <a:rPr lang="en-US" altLang="en-US" sz="2400" smtClean="0"/>
              <a:t>    routine follow-up, ideally using standardized outcome</a:t>
            </a:r>
          </a:p>
          <a:p>
            <a:pPr>
              <a:lnSpc>
                <a:spcPct val="80000"/>
              </a:lnSpc>
              <a:buFont typeface="Wingdings" pitchFamily="2" charset="2"/>
              <a:buNone/>
            </a:pPr>
            <a:r>
              <a:rPr lang="en-US" altLang="en-US" sz="2400" smtClean="0"/>
              <a:t>    measures</a:t>
            </a:r>
          </a:p>
          <a:p>
            <a:pPr>
              <a:lnSpc>
                <a:spcPct val="80000"/>
              </a:lnSpc>
              <a:buFont typeface="Wingdings" pitchFamily="2" charset="2"/>
              <a:buNone/>
            </a:pPr>
            <a:r>
              <a:rPr lang="en-US" altLang="en-US" sz="2400" smtClean="0"/>
              <a:t>4. Collaborative treatment planning between the </a:t>
            </a:r>
          </a:p>
          <a:p>
            <a:pPr>
              <a:lnSpc>
                <a:spcPct val="80000"/>
              </a:lnSpc>
              <a:buFont typeface="Wingdings" pitchFamily="2" charset="2"/>
              <a:buNone/>
            </a:pPr>
            <a:r>
              <a:rPr lang="en-US" altLang="en-US" sz="2400" smtClean="0"/>
              <a:t>    consultant and the nursing home staff (The most challenging)</a:t>
            </a:r>
          </a:p>
          <a:p>
            <a:pPr>
              <a:lnSpc>
                <a:spcPct val="80000"/>
              </a:lnSpc>
              <a:buFont typeface="Wingdings" pitchFamily="2" charset="2"/>
              <a:buNone/>
            </a:pPr>
            <a:r>
              <a:rPr lang="en-US" altLang="en-US" sz="2400" smtClean="0"/>
              <a:t>5. A strong educational component (The second most challenging)</a:t>
            </a:r>
          </a:p>
          <a:p>
            <a:pPr>
              <a:lnSpc>
                <a:spcPct val="80000"/>
              </a:lnSpc>
              <a:buFont typeface="Wingdings" pitchFamily="2" charset="2"/>
              <a:buNone/>
            </a:pPr>
            <a:endParaRPr lang="en-US" altLang="en-US" sz="2400" smtClean="0"/>
          </a:p>
        </p:txBody>
      </p:sp>
      <p:sp>
        <p:nvSpPr>
          <p:cNvPr id="29700" name="Text Box 4"/>
          <p:cNvSpPr txBox="1">
            <a:spLocks noChangeArrowheads="1"/>
          </p:cNvSpPr>
          <p:nvPr/>
        </p:nvSpPr>
        <p:spPr bwMode="auto">
          <a:xfrm>
            <a:off x="457200" y="5394325"/>
            <a:ext cx="7924800" cy="630238"/>
          </a:xfrm>
          <a:prstGeom prst="rect">
            <a:avLst/>
          </a:prstGeom>
          <a:noFill/>
          <a:ln w="9525">
            <a:noFill/>
            <a:miter lim="800000"/>
            <a:headEnd/>
            <a:tailEnd/>
          </a:ln>
        </p:spPr>
        <p:txBody>
          <a:bodyPr>
            <a:spAutoFit/>
          </a:bodyPr>
          <a:lstStyle/>
          <a:p>
            <a:pPr algn="ctr">
              <a:spcBef>
                <a:spcPct val="50000"/>
              </a:spcBef>
            </a:pPr>
            <a:r>
              <a:rPr lang="en-US" altLang="en-US" sz="1400" b="1">
                <a:solidFill>
                  <a:srgbClr val="0070C0"/>
                </a:solidFill>
                <a:latin typeface="Times New Roman" pitchFamily="18" charset="0"/>
              </a:rPr>
              <a:t>Senior PsychCare </a:t>
            </a:r>
            <a:r>
              <a:rPr lang="en-US" altLang="en-US" sz="1400">
                <a:solidFill>
                  <a:srgbClr val="0070C0"/>
                </a:solidFill>
                <a:latin typeface="Times New Roman" pitchFamily="18" charset="0"/>
              </a:rPr>
              <a:t>in affiliation with</a:t>
            </a:r>
            <a:r>
              <a:rPr lang="en-US" altLang="en-US" sz="1400" b="1">
                <a:solidFill>
                  <a:srgbClr val="0070C0"/>
                </a:solidFill>
                <a:latin typeface="Times New Roman" pitchFamily="18" charset="0"/>
              </a:rPr>
              <a:t> Senior Psychological Care</a:t>
            </a:r>
          </a:p>
          <a:p>
            <a:pPr algn="ctr">
              <a:spcBef>
                <a:spcPct val="50000"/>
              </a:spcBef>
            </a:pPr>
            <a:r>
              <a:rPr lang="en-US" altLang="en-US" sz="1400" b="1">
                <a:solidFill>
                  <a:srgbClr val="0070C0"/>
                </a:solidFill>
                <a:latin typeface="Times New Roman" pitchFamily="18" charset="0"/>
              </a:rPr>
              <a:t>www.spchealth.com </a:t>
            </a:r>
            <a:endParaRPr lang="en-US" altLang="en-US" sz="1400">
              <a:solidFill>
                <a:srgbClr val="0070C0"/>
              </a:solidFill>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9D04D6E-8C74-4B8E-8017-B7E1FFFF3F7C}" type="slidenum">
              <a:rPr lang="en-US" altLang="en-US"/>
              <a:pPr>
                <a:defRPr/>
              </a:pPr>
              <a:t>15</a:t>
            </a:fld>
            <a:endParaRPr lang="en-US" altLang="en-US"/>
          </a:p>
        </p:txBody>
      </p:sp>
      <p:sp>
        <p:nvSpPr>
          <p:cNvPr id="30722" name="Rectangle 2"/>
          <p:cNvSpPr>
            <a:spLocks noGrp="1" noChangeArrowheads="1"/>
          </p:cNvSpPr>
          <p:nvPr>
            <p:ph type="title"/>
          </p:nvPr>
        </p:nvSpPr>
        <p:spPr>
          <a:xfrm>
            <a:off x="457200" y="274638"/>
            <a:ext cx="8229600" cy="1630362"/>
          </a:xfrm>
        </p:spPr>
        <p:txBody>
          <a:bodyPr/>
          <a:lstStyle/>
          <a:p>
            <a:r>
              <a:rPr lang="en-US" altLang="en-US" sz="3400" smtClean="0">
                <a:solidFill>
                  <a:srgbClr val="0070C0"/>
                </a:solidFill>
                <a:latin typeface="Times New Roman" pitchFamily="18" charset="0"/>
              </a:rPr>
              <a:t>The Different Type of Quality Psychiatric and Psychotherapy Care Model</a:t>
            </a:r>
            <a:endParaRPr lang="en-US" altLang="en-US" sz="3400" smtClean="0">
              <a:solidFill>
                <a:srgbClr val="00B050"/>
              </a:solidFill>
              <a:latin typeface="Times New Roman" pitchFamily="18" charset="0"/>
            </a:endParaRPr>
          </a:p>
        </p:txBody>
      </p:sp>
      <p:sp>
        <p:nvSpPr>
          <p:cNvPr id="206851" name="Rectangle 3"/>
          <p:cNvSpPr>
            <a:spLocks noGrp="1" noChangeArrowheads="1"/>
          </p:cNvSpPr>
          <p:nvPr>
            <p:ph type="body" idx="1"/>
          </p:nvPr>
        </p:nvSpPr>
        <p:spPr>
          <a:xfrm>
            <a:off x="495300" y="2590800"/>
            <a:ext cx="8229600" cy="2743200"/>
          </a:xfrm>
        </p:spPr>
        <p:txBody>
          <a:bodyPr rtlCol="0">
            <a:normAutofit fontScale="92500" lnSpcReduction="10000"/>
          </a:bodyPr>
          <a:lstStyle/>
          <a:p>
            <a:pPr marL="609600" indent="-609600" fontAlgn="auto">
              <a:spcAft>
                <a:spcPts val="0"/>
              </a:spcAft>
              <a:buFontTx/>
              <a:buNone/>
              <a:defRPr/>
            </a:pPr>
            <a:r>
              <a:rPr lang="en-US" altLang="en-US" sz="2400" dirty="0"/>
              <a:t>1. Consultation			   	      </a:t>
            </a:r>
            <a:r>
              <a:rPr lang="en-US" altLang="en-US" sz="2400" dirty="0" smtClean="0"/>
              <a:t>		Acceptable</a:t>
            </a:r>
            <a:endParaRPr lang="en-US" altLang="en-US" sz="2400" dirty="0"/>
          </a:p>
          <a:p>
            <a:pPr marL="609600" indent="-609600" fontAlgn="auto">
              <a:spcAft>
                <a:spcPts val="0"/>
              </a:spcAft>
              <a:buFontTx/>
              <a:buNone/>
              <a:defRPr/>
            </a:pPr>
            <a:r>
              <a:rPr lang="en-US" altLang="en-US" sz="2400" dirty="0"/>
              <a:t>2. Individual Provider		   		   	 </a:t>
            </a:r>
            <a:r>
              <a:rPr lang="en-US" altLang="en-US" sz="2400" dirty="0" smtClean="0"/>
              <a:t>Good</a:t>
            </a:r>
            <a:endParaRPr lang="en-US" altLang="en-US" sz="2400" dirty="0"/>
          </a:p>
          <a:p>
            <a:pPr marL="609600" indent="-609600" fontAlgn="auto">
              <a:spcAft>
                <a:spcPts val="0"/>
              </a:spcAft>
              <a:buFontTx/>
              <a:buNone/>
              <a:defRPr/>
            </a:pPr>
            <a:r>
              <a:rPr lang="en-US" altLang="en-US" sz="2400" dirty="0"/>
              <a:t>3. Team Approach			   		 </a:t>
            </a:r>
            <a:r>
              <a:rPr lang="en-US" altLang="en-US" sz="2400" dirty="0" smtClean="0"/>
              <a:t>Better</a:t>
            </a:r>
            <a:endParaRPr lang="en-US" altLang="en-US" sz="2400" dirty="0"/>
          </a:p>
          <a:p>
            <a:pPr marL="609600" indent="-609600" fontAlgn="auto">
              <a:spcAft>
                <a:spcPts val="0"/>
              </a:spcAft>
              <a:buFontTx/>
              <a:buNone/>
              <a:defRPr/>
            </a:pPr>
            <a:r>
              <a:rPr lang="en-US" altLang="en-US" sz="2400" dirty="0"/>
              <a:t>4. Integrated Comprehensive	        		     	 </a:t>
            </a:r>
            <a:r>
              <a:rPr lang="en-US" altLang="en-US" sz="2400" dirty="0" smtClean="0"/>
              <a:t>Best</a:t>
            </a:r>
            <a:endParaRPr lang="en-US" altLang="en-US" sz="2400" dirty="0"/>
          </a:p>
          <a:p>
            <a:pPr marL="609600" indent="-609600" fontAlgn="auto">
              <a:spcAft>
                <a:spcPts val="0"/>
              </a:spcAft>
              <a:buFontTx/>
              <a:buNone/>
              <a:defRPr/>
            </a:pPr>
            <a:r>
              <a:rPr lang="en-US" altLang="en-US" sz="2400" dirty="0"/>
              <a:t>	and Mental Health Care</a:t>
            </a:r>
          </a:p>
          <a:p>
            <a:pPr marL="609600" indent="-609600" fontAlgn="auto">
              <a:spcAft>
                <a:spcPts val="0"/>
              </a:spcAft>
              <a:buFontTx/>
              <a:buNone/>
              <a:defRPr/>
            </a:pPr>
            <a:r>
              <a:rPr lang="en-US" altLang="en-US" sz="2400" dirty="0"/>
              <a:t>	</a:t>
            </a:r>
            <a:r>
              <a:rPr lang="en-US" altLang="en-US" sz="2400" dirty="0" smtClean="0"/>
              <a:t>Education of Staff and </a:t>
            </a:r>
          </a:p>
          <a:p>
            <a:pPr marL="609600" indent="-609600" fontAlgn="auto">
              <a:spcAft>
                <a:spcPts val="0"/>
              </a:spcAft>
              <a:buFontTx/>
              <a:buNone/>
              <a:defRPr/>
            </a:pPr>
            <a:r>
              <a:rPr lang="en-US" altLang="en-US" sz="2400" dirty="0" smtClean="0"/>
              <a:t>	Involvement of Family </a:t>
            </a:r>
            <a:endParaRPr lang="en-US" altLang="en-US" sz="2400" dirty="0"/>
          </a:p>
        </p:txBody>
      </p:sp>
      <p:sp>
        <p:nvSpPr>
          <p:cNvPr id="30724" name="Text Box 4"/>
          <p:cNvSpPr txBox="1">
            <a:spLocks noChangeArrowheads="1"/>
          </p:cNvSpPr>
          <p:nvPr/>
        </p:nvSpPr>
        <p:spPr bwMode="auto">
          <a:xfrm>
            <a:off x="457200" y="5867400"/>
            <a:ext cx="7924800" cy="630238"/>
          </a:xfrm>
          <a:prstGeom prst="rect">
            <a:avLst/>
          </a:prstGeom>
          <a:noFill/>
          <a:ln w="9525">
            <a:noFill/>
            <a:miter lim="800000"/>
            <a:headEnd/>
            <a:tailEnd/>
          </a:ln>
        </p:spPr>
        <p:txBody>
          <a:bodyPr>
            <a:spAutoFit/>
          </a:bodyPr>
          <a:lstStyle/>
          <a:p>
            <a:pPr algn="ctr">
              <a:spcBef>
                <a:spcPct val="50000"/>
              </a:spcBef>
            </a:pPr>
            <a:r>
              <a:rPr lang="en-US" altLang="en-US" sz="1400" b="1">
                <a:solidFill>
                  <a:srgbClr val="0070C0"/>
                </a:solidFill>
                <a:latin typeface="Times New Roman" pitchFamily="18" charset="0"/>
              </a:rPr>
              <a:t>Senior PsychCare </a:t>
            </a:r>
            <a:r>
              <a:rPr lang="en-US" altLang="en-US" sz="1400">
                <a:solidFill>
                  <a:srgbClr val="0070C0"/>
                </a:solidFill>
                <a:latin typeface="Times New Roman" pitchFamily="18" charset="0"/>
              </a:rPr>
              <a:t>in affiliation with</a:t>
            </a:r>
            <a:r>
              <a:rPr lang="en-US" altLang="en-US" sz="1400" b="1">
                <a:solidFill>
                  <a:srgbClr val="0070C0"/>
                </a:solidFill>
                <a:latin typeface="Times New Roman" pitchFamily="18" charset="0"/>
              </a:rPr>
              <a:t> Senior Psychological Care</a:t>
            </a:r>
          </a:p>
          <a:p>
            <a:pPr algn="ctr">
              <a:spcBef>
                <a:spcPct val="50000"/>
              </a:spcBef>
            </a:pPr>
            <a:r>
              <a:rPr lang="en-US" altLang="en-US" sz="1400" b="1">
                <a:solidFill>
                  <a:srgbClr val="0070C0"/>
                </a:solidFill>
                <a:latin typeface="Times New Roman" pitchFamily="18" charset="0"/>
              </a:rPr>
              <a:t>www.spchealth.com </a:t>
            </a:r>
            <a:endParaRPr lang="en-US" altLang="en-US" sz="1400">
              <a:solidFill>
                <a:srgbClr val="0070C0"/>
              </a:solidFill>
              <a:latin typeface="Times New Roman" pitchFamily="18" charset="0"/>
            </a:endParaRPr>
          </a:p>
        </p:txBody>
      </p:sp>
      <p:sp>
        <p:nvSpPr>
          <p:cNvPr id="3" name="Rectangle 2"/>
          <p:cNvSpPr/>
          <p:nvPr/>
        </p:nvSpPr>
        <p:spPr>
          <a:xfrm>
            <a:off x="609600" y="1752600"/>
            <a:ext cx="7924800" cy="369888"/>
          </a:xfrm>
          <a:prstGeom prst="rect">
            <a:avLst/>
          </a:prstGeom>
        </p:spPr>
        <p:txBody>
          <a:bodyPr>
            <a:spAutoFit/>
          </a:bodyPr>
          <a:lstStyle/>
          <a:p>
            <a:pPr fontAlgn="auto">
              <a:spcBef>
                <a:spcPts val="0"/>
              </a:spcBef>
              <a:spcAft>
                <a:spcPts val="0"/>
              </a:spcAft>
              <a:defRPr/>
            </a:pPr>
            <a:r>
              <a:rPr lang="en-US" altLang="en-US" dirty="0">
                <a:solidFill>
                  <a:schemeClr val="accent2">
                    <a:lumMod val="50000"/>
                  </a:schemeClr>
                </a:solidFill>
                <a:latin typeface="Times New Roman" pitchFamily="18" charset="0"/>
              </a:rPr>
              <a:t>(AAGP </a:t>
            </a:r>
            <a:r>
              <a:rPr lang="en-US" altLang="en-US" dirty="0">
                <a:solidFill>
                  <a:schemeClr val="accent2">
                    <a:lumMod val="50000"/>
                  </a:schemeClr>
                </a:solidFill>
                <a:latin typeface="Times New Roman" pitchFamily="18" charset="0"/>
              </a:rPr>
              <a:t>= The Role of Geriatric Psychiatrists in Nursing Homes, Volume 1, Issue </a:t>
            </a:r>
            <a:r>
              <a:rPr lang="en-US" altLang="en-US" dirty="0">
                <a:solidFill>
                  <a:schemeClr val="accent2">
                    <a:lumMod val="50000"/>
                  </a:schemeClr>
                </a:solidFill>
                <a:latin typeface="Times New Roman" pitchFamily="18" charset="0"/>
              </a:rPr>
              <a:t>1)</a:t>
            </a:r>
            <a:endParaRPr lang="en-US" dirty="0">
              <a:solidFill>
                <a:schemeClr val="accent2">
                  <a:lumMod val="50000"/>
                </a:schemeClr>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ctrTitle"/>
          </p:nvPr>
        </p:nvSpPr>
        <p:spPr>
          <a:xfrm>
            <a:off x="762000" y="2286000"/>
            <a:ext cx="7772400" cy="1470025"/>
          </a:xfrm>
        </p:spPr>
        <p:txBody>
          <a:bodyPr/>
          <a:lstStyle/>
          <a:p>
            <a:r>
              <a:rPr lang="en-US" sz="5000" smtClean="0">
                <a:latin typeface="Adobe Garamond Pro Bold"/>
              </a:rPr>
              <a:t>IV.	Management Issues: </a:t>
            </a:r>
          </a:p>
        </p:txBody>
      </p:sp>
      <p:pic>
        <p:nvPicPr>
          <p:cNvPr id="32770" name="Picture 2"/>
          <p:cNvPicPr>
            <a:picLocks noChangeAspect="1" noChangeArrowheads="1"/>
          </p:cNvPicPr>
          <p:nvPr/>
        </p:nvPicPr>
        <p:blipFill>
          <a:blip r:embed="rId2"/>
          <a:srcRect/>
          <a:stretch>
            <a:fillRect/>
          </a:stretch>
        </p:blipFill>
        <p:spPr bwMode="auto">
          <a:xfrm>
            <a:off x="0" y="12700"/>
            <a:ext cx="9144000" cy="1581150"/>
          </a:xfrm>
          <a:prstGeom prst="rect">
            <a:avLst/>
          </a:prstGeom>
          <a:noFill/>
          <a:ln w="9525">
            <a:noFill/>
            <a:miter lim="800000"/>
            <a:headEnd/>
            <a:tailEnd/>
          </a:ln>
        </p:spPr>
      </p:pic>
      <p:grpSp>
        <p:nvGrpSpPr>
          <p:cNvPr id="32771" name="Group 3"/>
          <p:cNvGrpSpPr>
            <a:grpSpLocks/>
          </p:cNvGrpSpPr>
          <p:nvPr/>
        </p:nvGrpSpPr>
        <p:grpSpPr bwMode="auto">
          <a:xfrm>
            <a:off x="2971800" y="609600"/>
            <a:ext cx="2754313" cy="720725"/>
            <a:chOff x="3048000" y="381000"/>
            <a:chExt cx="2754630" cy="720725"/>
          </a:xfrm>
        </p:grpSpPr>
        <p:pic>
          <p:nvPicPr>
            <p:cNvPr id="32773" name="Picture 4"/>
            <p:cNvPicPr>
              <a:picLocks noChangeAspect="1"/>
            </p:cNvPicPr>
            <p:nvPr/>
          </p:nvPicPr>
          <p:blipFill>
            <a:blip r:embed="rId3"/>
            <a:srcRect/>
            <a:stretch>
              <a:fillRect/>
            </a:stretch>
          </p:blipFill>
          <p:spPr bwMode="auto">
            <a:xfrm>
              <a:off x="3048000" y="381000"/>
              <a:ext cx="436880" cy="499745"/>
            </a:xfrm>
            <a:prstGeom prst="rect">
              <a:avLst/>
            </a:prstGeom>
            <a:noFill/>
            <a:ln w="9525">
              <a:noFill/>
              <a:miter lim="800000"/>
              <a:headEnd/>
              <a:tailEnd/>
            </a:ln>
          </p:spPr>
        </p:pic>
        <p:sp>
          <p:nvSpPr>
            <p:cNvPr id="6" name="Text Box 5"/>
            <p:cNvSpPr txBox="1"/>
            <p:nvPr/>
          </p:nvSpPr>
          <p:spPr>
            <a:xfrm>
              <a:off x="3427457" y="466725"/>
              <a:ext cx="2375173" cy="635000"/>
            </a:xfrm>
            <a:prstGeom prst="rect">
              <a:avLst/>
            </a:prstGeom>
            <a:noFill/>
            <a:ln>
              <a:noFill/>
            </a:ln>
            <a:effectLst/>
            <a:extLst>
              <a:ext uri="{C572A759-6A51-4108-AA02-DFA0A04FC94B}"/>
            </a:ex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2000" dirty="0">
                  <a:solidFill>
                    <a:srgbClr val="FFFFFF"/>
                  </a:solidFill>
                  <a:latin typeface="Calisto MT"/>
                  <a:ea typeface="Calibri"/>
                  <a:cs typeface="Times New Roman"/>
                </a:rPr>
                <a:t>Senior </a:t>
              </a:r>
              <a:r>
                <a:rPr lang="en-US" sz="2000" dirty="0" err="1">
                  <a:solidFill>
                    <a:srgbClr val="FFFFFF"/>
                  </a:solidFill>
                  <a:latin typeface="Calisto MT"/>
                  <a:ea typeface="Calibri"/>
                  <a:cs typeface="Times New Roman"/>
                </a:rPr>
                <a:t>PsychCare</a:t>
              </a:r>
              <a:r>
                <a:rPr lang="en-US" sz="2000" dirty="0">
                  <a:solidFill>
                    <a:srgbClr val="FFFFFF"/>
                  </a:solidFill>
                  <a:latin typeface="Calisto MT"/>
                  <a:ea typeface="Calibri"/>
                  <a:cs typeface="Times New Roman"/>
                </a:rPr>
                <a:t/>
              </a:r>
              <a:br>
                <a:rPr lang="en-US" sz="2000" dirty="0">
                  <a:solidFill>
                    <a:srgbClr val="FFFFFF"/>
                  </a:solidFill>
                  <a:latin typeface="Calisto MT"/>
                  <a:ea typeface="Calibri"/>
                  <a:cs typeface="Times New Roman"/>
                </a:rPr>
              </a:br>
              <a:r>
                <a:rPr lang="en-US" sz="800" dirty="0">
                  <a:solidFill>
                    <a:srgbClr val="FFFFFF"/>
                  </a:solidFill>
                  <a:latin typeface="Calisto MT"/>
                  <a:ea typeface="Calibri"/>
                  <a:cs typeface="Times New Roman"/>
                </a:rPr>
                <a:t>Leaders in the Mental Health of Seniors</a:t>
              </a:r>
              <a:endParaRPr lang="en-US" sz="1100" dirty="0">
                <a:ea typeface="Calibri"/>
                <a:cs typeface="Times New Roman"/>
              </a:endParaRPr>
            </a:p>
          </p:txBody>
        </p:sp>
      </p:grpSp>
      <p:sp>
        <p:nvSpPr>
          <p:cNvPr id="32772" name="Rectangle 6"/>
          <p:cNvSpPr>
            <a:spLocks noChangeArrowheads="1"/>
          </p:cNvSpPr>
          <p:nvPr/>
        </p:nvSpPr>
        <p:spPr bwMode="auto">
          <a:xfrm>
            <a:off x="1055688" y="3886200"/>
            <a:ext cx="6965950" cy="1754188"/>
          </a:xfrm>
          <a:prstGeom prst="rect">
            <a:avLst/>
          </a:prstGeom>
          <a:noFill/>
          <a:ln w="9525">
            <a:noFill/>
            <a:miter lim="800000"/>
            <a:headEnd/>
            <a:tailEnd/>
          </a:ln>
        </p:spPr>
        <p:txBody>
          <a:bodyPr wrap="none">
            <a:spAutoFit/>
          </a:bodyPr>
          <a:lstStyle/>
          <a:p>
            <a:pPr algn="ctr"/>
            <a:r>
              <a:rPr lang="en-US" sz="5400">
                <a:latin typeface="Adobe Garamond Pro Bold"/>
              </a:rPr>
              <a:t>Teams, Leaders, </a:t>
            </a:r>
          </a:p>
          <a:p>
            <a:pPr algn="ctr"/>
            <a:r>
              <a:rPr lang="en-US" sz="5400">
                <a:latin typeface="Adobe Garamond Pro Bold"/>
              </a:rPr>
              <a:t>and Delivery of Services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lide Number Placeholder 5"/>
          <p:cNvSpPr>
            <a:spLocks noGrp="1"/>
          </p:cNvSpPr>
          <p:nvPr>
            <p:ph type="sldNum" sz="quarter" idx="12"/>
          </p:nvPr>
        </p:nvSpPr>
        <p:spPr/>
        <p:txBody>
          <a:bodyPr/>
          <a:lstStyle/>
          <a:p>
            <a:pPr>
              <a:defRPr/>
            </a:pPr>
            <a:fld id="{308F6F90-4704-458B-AE5B-F438A6295B18}" type="slidenum">
              <a:rPr lang="en-US" altLang="en-US"/>
              <a:pPr>
                <a:defRPr/>
              </a:pPr>
              <a:t>17</a:t>
            </a:fld>
            <a:endParaRPr lang="en-US" altLang="en-US"/>
          </a:p>
        </p:txBody>
      </p:sp>
      <p:sp>
        <p:nvSpPr>
          <p:cNvPr id="33794" name="Rectangle 2"/>
          <p:cNvSpPr>
            <a:spLocks noGrp="1" noChangeArrowheads="1"/>
          </p:cNvSpPr>
          <p:nvPr>
            <p:ph type="title"/>
          </p:nvPr>
        </p:nvSpPr>
        <p:spPr/>
        <p:txBody>
          <a:bodyPr/>
          <a:lstStyle/>
          <a:p>
            <a:r>
              <a:rPr lang="en-US" altLang="en-US" sz="3600" smtClean="0">
                <a:solidFill>
                  <a:srgbClr val="FF0000"/>
                </a:solidFill>
                <a:latin typeface="Times New Roman" pitchFamily="18" charset="0"/>
              </a:rPr>
              <a:t>Characteristics of Team Members: </a:t>
            </a:r>
            <a:br>
              <a:rPr lang="en-US" altLang="en-US" sz="3600" smtClean="0">
                <a:solidFill>
                  <a:srgbClr val="FF0000"/>
                </a:solidFill>
                <a:latin typeface="Times New Roman" pitchFamily="18" charset="0"/>
              </a:rPr>
            </a:br>
            <a:r>
              <a:rPr lang="en-US" altLang="en-US" sz="3400" smtClean="0">
                <a:solidFill>
                  <a:srgbClr val="FF0000"/>
                </a:solidFill>
                <a:latin typeface="Times New Roman" pitchFamily="18" charset="0"/>
              </a:rPr>
              <a:t>Belbin Team Member Profile</a:t>
            </a:r>
          </a:p>
        </p:txBody>
      </p:sp>
      <p:graphicFrame>
        <p:nvGraphicFramePr>
          <p:cNvPr id="105620" name="Group 148"/>
          <p:cNvGraphicFramePr>
            <a:graphicFrameLocks noGrp="1"/>
          </p:cNvGraphicFramePr>
          <p:nvPr>
            <p:ph idx="1"/>
          </p:nvPr>
        </p:nvGraphicFramePr>
        <p:xfrm>
          <a:off x="838200" y="1657350"/>
          <a:ext cx="7848600" cy="4419600"/>
        </p:xfrm>
        <a:graphic>
          <a:graphicData uri="http://schemas.openxmlformats.org/drawingml/2006/table">
            <a:tbl>
              <a:tblPr/>
              <a:tblGrid>
                <a:gridCol w="896938"/>
                <a:gridCol w="673100"/>
                <a:gridCol w="1719262"/>
                <a:gridCol w="2914650"/>
                <a:gridCol w="1644650"/>
              </a:tblGrid>
              <a:tr h="250628">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dirty="0" smtClean="0">
                          <a:ln>
                            <a:noFill/>
                          </a:ln>
                          <a:solidFill>
                            <a:schemeClr val="tx1"/>
                          </a:solidFill>
                          <a:effectLst/>
                          <a:latin typeface="Times New Roman" pitchFamily="18" charset="0"/>
                        </a:rPr>
                        <a:t>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dirty="0" smtClean="0">
                          <a:ln>
                            <a:noFill/>
                          </a:ln>
                          <a:solidFill>
                            <a:schemeClr val="tx1"/>
                          </a:solidFill>
                          <a:effectLst/>
                          <a:latin typeface="Times New Roman" pitchFamily="18" charset="0"/>
                        </a:rPr>
                        <a:t>Symbol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dirty="0" smtClean="0">
                          <a:ln>
                            <a:noFill/>
                          </a:ln>
                          <a:solidFill>
                            <a:schemeClr val="tx1"/>
                          </a:solidFill>
                          <a:effectLst/>
                          <a:latin typeface="Times New Roman" pitchFamily="18" charset="0"/>
                        </a:rPr>
                        <a:t>Typical Features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dirty="0" smtClean="0">
                          <a:ln>
                            <a:noFill/>
                          </a:ln>
                          <a:solidFill>
                            <a:schemeClr val="tx1"/>
                          </a:solidFill>
                          <a:effectLst/>
                          <a:latin typeface="Times New Roman" pitchFamily="18" charset="0"/>
                        </a:rPr>
                        <a:t>Positive Qualities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dirty="0" smtClean="0">
                          <a:ln>
                            <a:noFill/>
                          </a:ln>
                          <a:solidFill>
                            <a:schemeClr val="tx1"/>
                          </a:solidFill>
                          <a:effectLst/>
                          <a:latin typeface="Times New Roman" pitchFamily="18" charset="0"/>
                        </a:rPr>
                        <a:t>Allowable Weaknesses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913">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dirty="0" smtClean="0">
                          <a:ln>
                            <a:noFill/>
                          </a:ln>
                          <a:solidFill>
                            <a:schemeClr val="tx1"/>
                          </a:solidFill>
                          <a:effectLst/>
                          <a:latin typeface="Times New Roman" pitchFamily="18" charset="0"/>
                        </a:rPr>
                        <a:t>Company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dirty="0" smtClean="0">
                          <a:ln>
                            <a:noFill/>
                          </a:ln>
                          <a:solidFill>
                            <a:schemeClr val="tx1"/>
                          </a:solidFill>
                          <a:effectLst/>
                          <a:latin typeface="Times New Roman" pitchFamily="18" charset="0"/>
                        </a:rPr>
                        <a:t>Worker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dirty="0" smtClean="0">
                          <a:ln>
                            <a:noFill/>
                          </a:ln>
                          <a:solidFill>
                            <a:schemeClr val="tx1"/>
                          </a:solidFill>
                          <a:effectLst/>
                          <a:latin typeface="Times New Roman" pitchFamily="18" charset="0"/>
                        </a:rPr>
                        <a:t>CW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dirty="0" smtClean="0">
                          <a:ln>
                            <a:noFill/>
                          </a:ln>
                          <a:solidFill>
                            <a:schemeClr val="tx1"/>
                          </a:solidFill>
                          <a:effectLst/>
                          <a:latin typeface="Times New Roman" pitchFamily="18" charset="0"/>
                        </a:rPr>
                        <a:t>Conservative, dutiful, predictable.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sng" strike="noStrike" cap="none" normalizeH="0" baseline="0" dirty="0" smtClean="0">
                          <a:ln>
                            <a:noFill/>
                          </a:ln>
                          <a:solidFill>
                            <a:schemeClr val="tx1"/>
                          </a:solidFill>
                          <a:effectLst/>
                          <a:latin typeface="Times New Roman" pitchFamily="18" charset="0"/>
                        </a:rPr>
                        <a:t>Organizing ability, </a:t>
                      </a:r>
                      <a:r>
                        <a:rPr kumimoji="0" lang="en-US" altLang="en-US" sz="1000" b="0" i="0" u="none" strike="noStrike" cap="none" normalizeH="0" baseline="0" dirty="0" smtClean="0">
                          <a:ln>
                            <a:noFill/>
                          </a:ln>
                          <a:solidFill>
                            <a:schemeClr val="tx1"/>
                          </a:solidFill>
                          <a:effectLst/>
                          <a:latin typeface="Times New Roman" pitchFamily="18" charset="0"/>
                        </a:rPr>
                        <a:t>practical </a:t>
                      </a:r>
                      <a:r>
                        <a:rPr kumimoji="0" lang="en-US" altLang="en-US" sz="1000" b="0" i="0" u="sng" strike="noStrike" cap="none" normalizeH="0" baseline="0" dirty="0" smtClean="0">
                          <a:ln>
                            <a:noFill/>
                          </a:ln>
                          <a:solidFill>
                            <a:schemeClr val="tx1"/>
                          </a:solidFill>
                          <a:effectLst/>
                          <a:latin typeface="Times New Roman" pitchFamily="18" charset="0"/>
                        </a:rPr>
                        <a:t>common sense</a:t>
                      </a:r>
                      <a:r>
                        <a:rPr kumimoji="0" lang="en-US" altLang="en-US" sz="1000" b="0" i="0" u="none" strike="noStrike" cap="none" normalizeH="0" baseline="0" dirty="0" smtClean="0">
                          <a:ln>
                            <a:noFill/>
                          </a:ln>
                          <a:solidFill>
                            <a:schemeClr val="tx1"/>
                          </a:solidFill>
                          <a:effectLst/>
                          <a:latin typeface="Times New Roman" pitchFamily="18" charset="0"/>
                        </a:rPr>
                        <a:t>, hard-working, self-discipline.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Lack of flexibility, unresponsiveness to unproven ideas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913">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smtClean="0">
                          <a:ln>
                            <a:noFill/>
                          </a:ln>
                          <a:solidFill>
                            <a:schemeClr val="tx1"/>
                          </a:solidFill>
                          <a:effectLst/>
                          <a:latin typeface="Times New Roman" pitchFamily="18" charset="0"/>
                        </a:rPr>
                        <a:t>Chairman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Calm, self-confident, controlled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dirty="0" smtClean="0">
                          <a:ln>
                            <a:noFill/>
                          </a:ln>
                          <a:solidFill>
                            <a:schemeClr val="tx1"/>
                          </a:solidFill>
                          <a:effectLst/>
                          <a:latin typeface="Times New Roman" pitchFamily="18" charset="0"/>
                        </a:rPr>
                        <a:t>A capacity for treating and welcoming all potential contributors on their merits and without prejudice. A strong sense of </a:t>
                      </a:r>
                      <a:r>
                        <a:rPr kumimoji="0" lang="en-US" altLang="en-US" sz="1000" b="0" i="0" u="sng" strike="noStrike" cap="none" normalizeH="0" baseline="0" dirty="0" smtClean="0">
                          <a:ln>
                            <a:noFill/>
                          </a:ln>
                          <a:solidFill>
                            <a:schemeClr val="tx1"/>
                          </a:solidFill>
                          <a:effectLst/>
                          <a:latin typeface="Times New Roman" pitchFamily="18" charset="0"/>
                        </a:rPr>
                        <a:t>objectives</a:t>
                      </a:r>
                      <a:r>
                        <a:rPr kumimoji="0" lang="en-US" altLang="en-US" sz="1000" b="0" i="0" u="none" strike="noStrike" cap="none" normalizeH="0" baseline="0" dirty="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No more than ordinary in terms of intellect or creative ability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347">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smtClean="0">
                          <a:ln>
                            <a:noFill/>
                          </a:ln>
                          <a:solidFill>
                            <a:schemeClr val="tx1"/>
                          </a:solidFill>
                          <a:effectLst/>
                          <a:latin typeface="Times New Roman" pitchFamily="18" charset="0"/>
                        </a:rPr>
                        <a:t>Shaper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SH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Highly strung, outgoing, dynamic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sng" strike="noStrike" cap="none" normalizeH="0" baseline="0" dirty="0" smtClean="0">
                          <a:ln>
                            <a:noFill/>
                          </a:ln>
                          <a:solidFill>
                            <a:schemeClr val="tx1"/>
                          </a:solidFill>
                          <a:effectLst/>
                          <a:latin typeface="Times New Roman" pitchFamily="18" charset="0"/>
                        </a:rPr>
                        <a:t>Drive and readiness </a:t>
                      </a:r>
                      <a:r>
                        <a:rPr kumimoji="0" lang="en-US" altLang="en-US" sz="1000" b="0" i="0" u="none" strike="noStrike" cap="none" normalizeH="0" baseline="0" dirty="0" smtClean="0">
                          <a:ln>
                            <a:noFill/>
                          </a:ln>
                          <a:solidFill>
                            <a:schemeClr val="tx1"/>
                          </a:solidFill>
                          <a:effectLst/>
                          <a:latin typeface="Times New Roman" pitchFamily="18" charset="0"/>
                        </a:rPr>
                        <a:t>to challenge inertia, ineffectiveness, complacency or self-deception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dirty="0" smtClean="0">
                          <a:ln>
                            <a:noFill/>
                          </a:ln>
                          <a:solidFill>
                            <a:schemeClr val="tx1"/>
                          </a:solidFill>
                          <a:effectLst/>
                          <a:latin typeface="Times New Roman" pitchFamily="18" charset="0"/>
                        </a:rPr>
                        <a:t>Proneness to provocation, irritation and impatience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913">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smtClean="0">
                          <a:ln>
                            <a:noFill/>
                          </a:ln>
                          <a:solidFill>
                            <a:schemeClr val="tx1"/>
                          </a:solidFill>
                          <a:effectLst/>
                          <a:latin typeface="Times New Roman" pitchFamily="18" charset="0"/>
                        </a:rPr>
                        <a:t>Plant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PL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Individualistic, serious-minded, unorthodox.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sng" strike="noStrike" cap="none" normalizeH="0" baseline="0" dirty="0" smtClean="0">
                          <a:ln>
                            <a:noFill/>
                          </a:ln>
                          <a:solidFill>
                            <a:schemeClr val="tx1"/>
                          </a:solidFill>
                          <a:effectLst/>
                          <a:latin typeface="Times New Roman" pitchFamily="18" charset="0"/>
                        </a:rPr>
                        <a:t>Genius, imagination</a:t>
                      </a:r>
                      <a:r>
                        <a:rPr kumimoji="0" lang="en-US" altLang="en-US" sz="1000" b="0" i="0" u="none" strike="noStrike" cap="none" normalizeH="0" baseline="0" dirty="0" smtClean="0">
                          <a:ln>
                            <a:noFill/>
                          </a:ln>
                          <a:solidFill>
                            <a:schemeClr val="tx1"/>
                          </a:solidFill>
                          <a:effectLst/>
                          <a:latin typeface="Times New Roman" pitchFamily="18" charset="0"/>
                        </a:rPr>
                        <a:t>, intellect,  knowledge.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dirty="0" smtClean="0">
                          <a:ln>
                            <a:noFill/>
                          </a:ln>
                          <a:solidFill>
                            <a:schemeClr val="tx1"/>
                          </a:solidFill>
                          <a:effectLst/>
                          <a:latin typeface="Times New Roman" pitchFamily="18" charset="0"/>
                        </a:rPr>
                        <a:t>Up in the clouds, inclined to disregard practical details or protocol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913">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smtClean="0">
                          <a:ln>
                            <a:noFill/>
                          </a:ln>
                          <a:solidFill>
                            <a:schemeClr val="tx1"/>
                          </a:solidFill>
                          <a:effectLst/>
                          <a:latin typeface="Times New Roman" pitchFamily="18" charset="0"/>
                        </a:rPr>
                        <a:t>Resource Investigator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dirty="0" smtClean="0">
                          <a:ln>
                            <a:noFill/>
                          </a:ln>
                          <a:solidFill>
                            <a:schemeClr val="tx1"/>
                          </a:solidFill>
                          <a:effectLst/>
                          <a:latin typeface="Times New Roman" pitchFamily="18" charset="0"/>
                        </a:rPr>
                        <a:t>Extroverted, enthusiastic, curious, communicative.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sng" strike="noStrike" cap="none" normalizeH="0" baseline="0" dirty="0" smtClean="0">
                          <a:ln>
                            <a:noFill/>
                          </a:ln>
                          <a:solidFill>
                            <a:schemeClr val="tx1"/>
                          </a:solidFill>
                          <a:effectLst/>
                          <a:latin typeface="Times New Roman" pitchFamily="18" charset="0"/>
                        </a:rPr>
                        <a:t>A capacity for contacting </a:t>
                      </a:r>
                      <a:r>
                        <a:rPr kumimoji="0" lang="en-US" altLang="en-US" sz="1000" b="0" i="0" u="none" strike="noStrike" cap="none" normalizeH="0" baseline="0" dirty="0" smtClean="0">
                          <a:ln>
                            <a:noFill/>
                          </a:ln>
                          <a:solidFill>
                            <a:schemeClr val="tx1"/>
                          </a:solidFill>
                          <a:effectLst/>
                          <a:latin typeface="Times New Roman" pitchFamily="18" charset="0"/>
                        </a:rPr>
                        <a:t>people and exploring anything new. An ability to respond to challenge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dirty="0" smtClean="0">
                          <a:ln>
                            <a:noFill/>
                          </a:ln>
                          <a:solidFill>
                            <a:schemeClr val="tx1"/>
                          </a:solidFill>
                          <a:effectLst/>
                          <a:latin typeface="Times New Roman" pitchFamily="18" charset="0"/>
                        </a:rPr>
                        <a:t>Liable to lose interest once the initial fascination has passed.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8716">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smtClean="0">
                          <a:ln>
                            <a:noFill/>
                          </a:ln>
                          <a:solidFill>
                            <a:schemeClr val="tx1"/>
                          </a:solidFill>
                          <a:effectLst/>
                          <a:latin typeface="Times New Roman" pitchFamily="18" charset="0"/>
                        </a:rPr>
                        <a:t>Monitor-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smtClean="0">
                          <a:ln>
                            <a:noFill/>
                          </a:ln>
                          <a:solidFill>
                            <a:schemeClr val="tx1"/>
                          </a:solidFill>
                          <a:effectLst/>
                          <a:latin typeface="Times New Roman" pitchFamily="18" charset="0"/>
                        </a:rPr>
                        <a:t>Evaluator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Sober, unemotional, prudent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sng" strike="noStrike" cap="none" normalizeH="0" baseline="0" dirty="0" smtClean="0">
                          <a:ln>
                            <a:noFill/>
                          </a:ln>
                          <a:solidFill>
                            <a:schemeClr val="tx1"/>
                          </a:solidFill>
                          <a:effectLst/>
                          <a:latin typeface="Times New Roman" pitchFamily="18" charset="0"/>
                        </a:rPr>
                        <a:t>Judgment, discretion, hard-headedness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dirty="0" smtClean="0">
                          <a:ln>
                            <a:noFill/>
                          </a:ln>
                          <a:solidFill>
                            <a:schemeClr val="tx1"/>
                          </a:solidFill>
                          <a:effectLst/>
                          <a:latin typeface="Times New Roman" pitchFamily="18" charset="0"/>
                        </a:rPr>
                        <a:t>Lacks inspiration or the ability to motivate others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347">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smtClean="0">
                          <a:ln>
                            <a:noFill/>
                          </a:ln>
                          <a:solidFill>
                            <a:schemeClr val="tx1"/>
                          </a:solidFill>
                          <a:effectLst/>
                          <a:latin typeface="Times New Roman" pitchFamily="18" charset="0"/>
                        </a:rPr>
                        <a:t>Team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smtClean="0">
                          <a:ln>
                            <a:noFill/>
                          </a:ln>
                          <a:solidFill>
                            <a:schemeClr val="tx1"/>
                          </a:solidFill>
                          <a:effectLst/>
                          <a:latin typeface="Times New Roman" pitchFamily="18" charset="0"/>
                        </a:rPr>
                        <a:t>Worker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TW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Socially orientated, rather mild, sensitive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sng" strike="noStrike" cap="none" normalizeH="0" baseline="0" dirty="0" smtClean="0">
                          <a:ln>
                            <a:noFill/>
                          </a:ln>
                          <a:solidFill>
                            <a:schemeClr val="tx1"/>
                          </a:solidFill>
                          <a:effectLst/>
                          <a:latin typeface="Times New Roman" pitchFamily="18" charset="0"/>
                        </a:rPr>
                        <a:t>An ability to respond </a:t>
                      </a:r>
                      <a:r>
                        <a:rPr kumimoji="0" lang="en-US" altLang="en-US" sz="1000" b="0" i="0" u="none" strike="noStrike" cap="none" normalizeH="0" baseline="0" dirty="0" smtClean="0">
                          <a:ln>
                            <a:noFill/>
                          </a:ln>
                          <a:solidFill>
                            <a:schemeClr val="tx1"/>
                          </a:solidFill>
                          <a:effectLst/>
                          <a:latin typeface="Times New Roman" pitchFamily="18" charset="0"/>
                        </a:rPr>
                        <a:t>to people and to situations, and to promote team spirit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dirty="0" smtClean="0">
                          <a:ln>
                            <a:noFill/>
                          </a:ln>
                          <a:solidFill>
                            <a:schemeClr val="tx1"/>
                          </a:solidFill>
                          <a:effectLst/>
                          <a:latin typeface="Times New Roman" pitchFamily="18" charset="0"/>
                        </a:rPr>
                        <a:t>Indecisiveness at moments of crisis.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913">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smtClean="0">
                          <a:ln>
                            <a:noFill/>
                          </a:ln>
                          <a:solidFill>
                            <a:schemeClr val="tx1"/>
                          </a:solidFill>
                          <a:effectLst/>
                          <a:latin typeface="Times New Roman" pitchFamily="18" charset="0"/>
                        </a:rPr>
                        <a:t>Completer-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1" i="0" u="none" strike="noStrike" cap="none" normalizeH="0" baseline="0" smtClean="0">
                          <a:ln>
                            <a:noFill/>
                          </a:ln>
                          <a:solidFill>
                            <a:schemeClr val="tx1"/>
                          </a:solidFill>
                          <a:effectLst/>
                          <a:latin typeface="Times New Roman" pitchFamily="18" charset="0"/>
                        </a:rPr>
                        <a:t>Finisher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CF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smtClean="0">
                          <a:ln>
                            <a:noFill/>
                          </a:ln>
                          <a:solidFill>
                            <a:schemeClr val="tx1"/>
                          </a:solidFill>
                          <a:effectLst/>
                          <a:latin typeface="Times New Roman" pitchFamily="18" charset="0"/>
                        </a:rPr>
                        <a:t>Painstaking, orderly, conscientious, anxious.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sng" strike="noStrike" cap="none" normalizeH="0" baseline="0" dirty="0" smtClean="0">
                          <a:ln>
                            <a:noFill/>
                          </a:ln>
                          <a:solidFill>
                            <a:schemeClr val="tx1"/>
                          </a:solidFill>
                          <a:effectLst/>
                          <a:latin typeface="Times New Roman" pitchFamily="18" charset="0"/>
                        </a:rPr>
                        <a:t>A capacity for follow-through. Perfectionism.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itchFamily="2" charset="2"/>
                        <a:defRPr sz="2800">
                          <a:solidFill>
                            <a:schemeClr val="tx1"/>
                          </a:solidFill>
                          <a:effectLst>
                            <a:outerShdw blurRad="38100" dist="38100" dir="2700000" algn="tl">
                              <a:srgbClr val="000000"/>
                            </a:outerShdw>
                          </a:effectLst>
                          <a:latin typeface="Tahoma"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itchFamily="34" charset="0"/>
                        </a:defRPr>
                      </a:lvl2pPr>
                      <a:lvl3pPr>
                        <a:spcBef>
                          <a:spcPct val="20000"/>
                        </a:spcBef>
                        <a:buClr>
                          <a:schemeClr val="hlink"/>
                        </a:buClr>
                        <a:buSzPct val="70000"/>
                        <a:buFont typeface="Wingdings" pitchFamily="2" charset="2"/>
                        <a:defRPr sz="2000">
                          <a:solidFill>
                            <a:schemeClr val="tx1"/>
                          </a:solidFill>
                          <a:effectLst>
                            <a:outerShdw blurRad="38100" dist="38100" dir="2700000" algn="tl">
                              <a:srgbClr val="000000"/>
                            </a:outerShdw>
                          </a:effectLst>
                          <a:latin typeface="Tahoma"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itchFamily="34" charset="0"/>
                        </a:defRPr>
                      </a:lvl4pPr>
                      <a:lvl5pPr>
                        <a:spcBef>
                          <a:spcPct val="20000"/>
                        </a:spcBef>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5pPr>
                      <a:lvl6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6pPr>
                      <a:lvl7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7pPr>
                      <a:lvl8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8pPr>
                      <a:lvl9pPr fontAlgn="base">
                        <a:spcBef>
                          <a:spcPct val="20000"/>
                        </a:spcBef>
                        <a:spcAft>
                          <a:spcPct val="0"/>
                        </a:spcAft>
                        <a:buClr>
                          <a:schemeClr val="hlink"/>
                        </a:buClr>
                        <a:buSzPct val="70000"/>
                        <a:buFont typeface="Wingdings" pitchFamily="2" charset="2"/>
                        <a:defRPr>
                          <a:solidFill>
                            <a:schemeClr val="tx1"/>
                          </a:solidFill>
                          <a:effectLst>
                            <a:outerShdw blurRad="38100" dist="38100" dir="2700000" algn="tl">
                              <a:srgbClr val="000000"/>
                            </a:outerShdw>
                          </a:effectLst>
                          <a:latin typeface="Tahoma"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altLang="en-US" sz="1000" b="0" i="0" u="none" strike="noStrike" cap="none" normalizeH="0" baseline="0" dirty="0" smtClean="0">
                          <a:ln>
                            <a:noFill/>
                          </a:ln>
                          <a:solidFill>
                            <a:schemeClr val="tx1"/>
                          </a:solidFill>
                          <a:effectLst/>
                          <a:latin typeface="Times New Roman" pitchFamily="18" charset="0"/>
                        </a:rPr>
                        <a:t>A tendency to worry about small things. A reluctance to ‘let go’.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57" name="Text Box 146"/>
          <p:cNvSpPr txBox="1">
            <a:spLocks noChangeArrowheads="1"/>
          </p:cNvSpPr>
          <p:nvPr/>
        </p:nvSpPr>
        <p:spPr bwMode="auto">
          <a:xfrm>
            <a:off x="762000" y="6070600"/>
            <a:ext cx="7924800" cy="631825"/>
          </a:xfrm>
          <a:prstGeom prst="rect">
            <a:avLst/>
          </a:prstGeom>
          <a:noFill/>
          <a:ln w="9525">
            <a:noFill/>
            <a:miter lim="800000"/>
            <a:headEnd/>
            <a:tailEnd/>
          </a:ln>
        </p:spPr>
        <p:txBody>
          <a:bodyPr>
            <a:spAutoFit/>
          </a:bodyPr>
          <a:lstStyle/>
          <a:p>
            <a:pPr algn="ctr">
              <a:spcBef>
                <a:spcPct val="50000"/>
              </a:spcBef>
            </a:pPr>
            <a:r>
              <a:rPr lang="en-US" altLang="en-US" sz="1400" b="1">
                <a:solidFill>
                  <a:srgbClr val="0070C0"/>
                </a:solidFill>
                <a:latin typeface="Times New Roman" pitchFamily="18" charset="0"/>
              </a:rPr>
              <a:t>Senior PsychCare </a:t>
            </a:r>
            <a:r>
              <a:rPr lang="en-US" altLang="en-US" sz="1400">
                <a:solidFill>
                  <a:srgbClr val="0070C0"/>
                </a:solidFill>
                <a:latin typeface="Times New Roman" pitchFamily="18" charset="0"/>
              </a:rPr>
              <a:t>in affiliation with</a:t>
            </a:r>
            <a:r>
              <a:rPr lang="en-US" altLang="en-US" sz="1400" b="1">
                <a:solidFill>
                  <a:srgbClr val="0070C0"/>
                </a:solidFill>
                <a:latin typeface="Times New Roman" pitchFamily="18" charset="0"/>
              </a:rPr>
              <a:t> Senior Psychological Care</a:t>
            </a:r>
          </a:p>
          <a:p>
            <a:pPr algn="ctr">
              <a:spcBef>
                <a:spcPct val="50000"/>
              </a:spcBef>
            </a:pPr>
            <a:r>
              <a:rPr lang="en-US" altLang="en-US" sz="1400" b="1">
                <a:solidFill>
                  <a:srgbClr val="0070C0"/>
                </a:solidFill>
                <a:latin typeface="Times New Roman" pitchFamily="18" charset="0"/>
              </a:rPr>
              <a:t>www.spchealth.com </a:t>
            </a:r>
            <a:endParaRPr lang="en-US" altLang="en-US" sz="1400">
              <a:solidFill>
                <a:srgbClr val="0070C0"/>
              </a:solidFill>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3"/>
          <p:cNvPicPr>
            <a:picLocks noChangeAspect="1" noChangeArrowheads="1"/>
          </p:cNvPicPr>
          <p:nvPr/>
        </p:nvPicPr>
        <p:blipFill>
          <a:blip r:embed="rId2"/>
          <a:srcRect/>
          <a:stretch>
            <a:fillRect/>
          </a:stretch>
        </p:blipFill>
        <p:spPr bwMode="auto">
          <a:xfrm>
            <a:off x="-23813" y="22225"/>
            <a:ext cx="9144001" cy="1581150"/>
          </a:xfrm>
          <a:prstGeom prst="rect">
            <a:avLst/>
          </a:prstGeom>
          <a:noFill/>
          <a:ln w="9525">
            <a:noFill/>
            <a:miter lim="800000"/>
            <a:headEnd/>
            <a:tailEnd/>
          </a:ln>
        </p:spPr>
      </p:pic>
      <p:graphicFrame>
        <p:nvGraphicFramePr>
          <p:cNvPr id="5" name="Table 4"/>
          <p:cNvGraphicFramePr>
            <a:graphicFrameLocks noGrp="1"/>
          </p:cNvGraphicFramePr>
          <p:nvPr/>
        </p:nvGraphicFramePr>
        <p:xfrm>
          <a:off x="762000" y="1371600"/>
          <a:ext cx="7924800" cy="5105400"/>
        </p:xfrm>
        <a:graphic>
          <a:graphicData uri="http://schemas.openxmlformats.org/drawingml/2006/table">
            <a:tbl>
              <a:tblPr/>
              <a:tblGrid>
                <a:gridCol w="261039"/>
                <a:gridCol w="907961"/>
                <a:gridCol w="1149139"/>
                <a:gridCol w="1214398"/>
                <a:gridCol w="692321"/>
                <a:gridCol w="1974815"/>
                <a:gridCol w="1725127"/>
              </a:tblGrid>
              <a:tr h="159681">
                <a:tc>
                  <a:txBody>
                    <a:bodyPr/>
                    <a:lstStyle/>
                    <a:p>
                      <a:pPr algn="l" fontAlgn="b"/>
                      <a:endParaRPr lang="en-US" sz="800" b="0" i="0" u="none" strike="noStrike" dirty="0">
                        <a:solidFill>
                          <a:srgbClr val="000000"/>
                        </a:solidFill>
                        <a:effectLst/>
                        <a:latin typeface="Calibri"/>
                      </a:endParaRPr>
                    </a:p>
                  </a:txBody>
                  <a:tcPr marL="6522" marR="6522" marT="6522" marB="0" anchor="b">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b"/>
                      <a:r>
                        <a:rPr lang="en-US" sz="800" b="0" i="0" u="none" strike="noStrike" dirty="0">
                          <a:solidFill>
                            <a:srgbClr val="000000"/>
                          </a:solidFill>
                          <a:effectLst/>
                          <a:latin typeface="Calibri"/>
                        </a:rPr>
                        <a:t>Name: Leo Borrell</a:t>
                      </a:r>
                    </a:p>
                  </a:txBody>
                  <a:tcPr marL="6522" marR="6522" marT="6522"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6522" marR="6522" marT="652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522" marR="6522" marT="652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522" marR="6522" marT="652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6522" marR="6522" marT="6522" marB="0" anchor="b">
                    <a:lnL>
                      <a:noFill/>
                    </a:lnL>
                    <a:lnR>
                      <a:noFill/>
                    </a:lnR>
                    <a:lnT>
                      <a:noFill/>
                    </a:lnT>
                    <a:lnB w="6350" cap="flat" cmpd="sng" algn="ctr">
                      <a:solidFill>
                        <a:srgbClr val="000000"/>
                      </a:solidFill>
                      <a:prstDash val="solid"/>
                      <a:round/>
                      <a:headEnd type="none" w="med" len="med"/>
                      <a:tailEnd type="none" w="med" len="med"/>
                    </a:lnB>
                  </a:tcPr>
                </a:tc>
              </a:tr>
              <a:tr h="399206">
                <a:tc>
                  <a:txBody>
                    <a:bodyPr/>
                    <a:lstStyle/>
                    <a:p>
                      <a:pPr algn="l" fontAlgn="b"/>
                      <a:r>
                        <a:rPr lang="en-US" sz="800" b="0"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rowSpan="2">
                  <a:txBody>
                    <a:bodyPr/>
                    <a:lstStyle/>
                    <a:p>
                      <a:pPr algn="ctr" fontAlgn="ctr"/>
                      <a:r>
                        <a:rPr lang="en-US" sz="1200" b="1" i="0" u="none" strike="noStrike">
                          <a:solidFill>
                            <a:srgbClr val="000000"/>
                          </a:solidFill>
                          <a:effectLst/>
                          <a:latin typeface="Calibri"/>
                        </a:rPr>
                        <a:t>Least Preferred Roles</a:t>
                      </a:r>
                    </a:p>
                  </a:txBody>
                  <a:tcPr marL="6522" marR="6522" marT="6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1" i="0" u="none" strike="noStrike" dirty="0">
                          <a:solidFill>
                            <a:srgbClr val="000000"/>
                          </a:solidFill>
                          <a:effectLst/>
                          <a:latin typeface="Calibri"/>
                        </a:rPr>
                        <a:t>Manageable Roles</a:t>
                      </a:r>
                    </a:p>
                  </a:txBody>
                  <a:tcPr marL="6522" marR="6522" marT="6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1200" b="1" i="0" u="none" strike="noStrike">
                          <a:solidFill>
                            <a:srgbClr val="000000"/>
                          </a:solidFill>
                          <a:effectLst/>
                          <a:latin typeface="Calibri"/>
                        </a:rPr>
                        <a:t>Preferred Roles</a:t>
                      </a:r>
                    </a:p>
                  </a:txBody>
                  <a:tcPr marL="6522" marR="6522" marT="6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200" b="1" i="0" u="none" strike="noStrike">
                          <a:solidFill>
                            <a:srgbClr val="000000"/>
                          </a:solidFill>
                          <a:effectLst/>
                          <a:latin typeface="Calibri"/>
                        </a:rPr>
                        <a:t>Roles and Descriptions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2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497">
                <a:tc>
                  <a:txBody>
                    <a:bodyPr/>
                    <a:lstStyle/>
                    <a:p>
                      <a:pPr algn="l" fontAlgn="b"/>
                      <a:r>
                        <a:rPr lang="en-US" sz="800" b="0"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ctr" fontAlgn="b"/>
                      <a:r>
                        <a:rPr lang="en-US" sz="1200" b="1" i="0" u="none" strike="noStrike">
                          <a:solidFill>
                            <a:srgbClr val="000000"/>
                          </a:solidFill>
                          <a:effectLst/>
                          <a:latin typeface="Calibri"/>
                        </a:rPr>
                        <a:t>Team - Role Contribution</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200" b="1" i="0" u="none" strike="noStrike">
                          <a:solidFill>
                            <a:srgbClr val="000000"/>
                          </a:solidFill>
                          <a:effectLst/>
                          <a:latin typeface="Calibri"/>
                        </a:rPr>
                        <a:t>Allowable Weaknesses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645">
                <a:tc>
                  <a:txBody>
                    <a:bodyPr/>
                    <a:lstStyle/>
                    <a:p>
                      <a:pPr algn="l" fontAlgn="b"/>
                      <a:r>
                        <a:rPr lang="en-US" sz="800" b="0"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0          10          20</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30       40       50       60</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70       80       90      100</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755">
                <a:tc>
                  <a:txBody>
                    <a:bodyPr/>
                    <a:lstStyle/>
                    <a:p>
                      <a:pPr algn="l" fontAlgn="b"/>
                      <a:r>
                        <a:rPr lang="en-US" sz="800" b="0" i="0" u="none" strike="noStrike">
                          <a:solidFill>
                            <a:srgbClr val="000000"/>
                          </a:solidFill>
                          <a:effectLst/>
                          <a:latin typeface="Calibri"/>
                        </a:rPr>
                        <a:t>PL</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                       </a:t>
                      </a:r>
                      <a:r>
                        <a:rPr lang="en-US" sz="1400" b="1" i="0" u="none" strike="noStrike" dirty="0">
                          <a:solidFill>
                            <a:srgbClr val="000000"/>
                          </a:solidFill>
                          <a:effectLst/>
                          <a:latin typeface="Calibri"/>
                        </a:rPr>
                        <a:t> X</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a:rPr>
                        <a:t>Plant</a:t>
                      </a:r>
                    </a:p>
                  </a:txBody>
                  <a:tcPr marL="6522" marR="6522" marT="6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Creative, Imaginative, unorthodox.                      Solves difficult problems.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Ignores incidentals.  Too pre-occupied with own thoughts to communicate effectively.</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013">
                <a:tc>
                  <a:txBody>
                    <a:bodyPr/>
                    <a:lstStyle/>
                    <a:p>
                      <a:pPr algn="l" fontAlgn="b"/>
                      <a:r>
                        <a:rPr lang="en-US" sz="800" b="0" i="0" u="none" strike="noStrike">
                          <a:solidFill>
                            <a:srgbClr val="000000"/>
                          </a:solidFill>
                          <a:effectLst/>
                          <a:latin typeface="Calibri"/>
                        </a:rPr>
                        <a:t>RI</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                        </a:t>
                      </a:r>
                      <a:r>
                        <a:rPr lang="en-US" sz="1400" b="1" i="0" u="none" strike="noStrike" dirty="0">
                          <a:solidFill>
                            <a:srgbClr val="000000"/>
                          </a:solidFill>
                          <a:effectLst/>
                          <a:latin typeface="Calibri"/>
                        </a:rPr>
                        <a:t>X</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a:rPr>
                        <a:t>Resource Investigator</a:t>
                      </a:r>
                    </a:p>
                  </a:txBody>
                  <a:tcPr marL="6522" marR="6522" marT="6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Extrover, enthusistic, communicative, Explores opportunities.  Develops contacts.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Over-optimistic. Can lose interest once initial enthusiasm has passed.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722">
                <a:tc>
                  <a:txBody>
                    <a:bodyPr/>
                    <a:lstStyle/>
                    <a:p>
                      <a:pPr algn="l" fontAlgn="b"/>
                      <a:r>
                        <a:rPr lang="en-US" sz="800" b="0" i="0" u="none" strike="noStrike">
                          <a:solidFill>
                            <a:srgbClr val="000000"/>
                          </a:solidFill>
                          <a:effectLst/>
                          <a:latin typeface="Calibri"/>
                        </a:rPr>
                        <a:t>CO</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             </a:t>
                      </a:r>
                      <a:r>
                        <a:rPr lang="en-US" sz="1400" b="1" i="0" u="none" strike="noStrike" dirty="0">
                          <a:solidFill>
                            <a:srgbClr val="000000"/>
                          </a:solidFill>
                          <a:effectLst/>
                          <a:latin typeface="Calibri"/>
                        </a:rPr>
                        <a:t>X</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a:rPr>
                        <a:t>Co-ordinator</a:t>
                      </a:r>
                    </a:p>
                  </a:txBody>
                  <a:tcPr marL="6522" marR="6522" marT="6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Mature, confident, Clarifies goals. Brings other people together to promote team discussions.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a:rPr>
                        <a:t>Can be seen as </a:t>
                      </a:r>
                      <a:r>
                        <a:rPr lang="en-US" sz="700" b="0" i="0" u="none" strike="noStrike" dirty="0" err="1">
                          <a:solidFill>
                            <a:srgbClr val="000000"/>
                          </a:solidFill>
                          <a:effectLst/>
                          <a:latin typeface="Calibri"/>
                        </a:rPr>
                        <a:t>manuipulative</a:t>
                      </a:r>
                      <a:r>
                        <a:rPr lang="en-US" sz="700" b="0" i="0" u="none" strike="noStrike" dirty="0">
                          <a:solidFill>
                            <a:srgbClr val="000000"/>
                          </a:solidFill>
                          <a:effectLst/>
                          <a:latin typeface="Calibri"/>
                        </a:rPr>
                        <a:t>.  Offloads personal work.</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946">
                <a:tc>
                  <a:txBody>
                    <a:bodyPr/>
                    <a:lstStyle/>
                    <a:p>
                      <a:pPr algn="l" fontAlgn="b"/>
                      <a:r>
                        <a:rPr lang="en-US" sz="800" b="0" i="0" u="none" strike="noStrike">
                          <a:solidFill>
                            <a:srgbClr val="000000"/>
                          </a:solidFill>
                          <a:effectLst/>
                          <a:latin typeface="Calibri"/>
                        </a:rPr>
                        <a:t>SH</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solidFill>
                            <a:srgbClr val="000000"/>
                          </a:solidFill>
                          <a:effectLst/>
                          <a:latin typeface="Calibri"/>
                        </a:rPr>
                        <a:t>  X</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a:rPr>
                        <a:t>Shaper</a:t>
                      </a:r>
                    </a:p>
                  </a:txBody>
                  <a:tcPr marL="6522" marR="6522" marT="6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Challenging, dynamic, thrives on pressure.  Has the rive and courage to overcome obstacles.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Prone to provocation.  Liable to offend others.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755">
                <a:tc>
                  <a:txBody>
                    <a:bodyPr/>
                    <a:lstStyle/>
                    <a:p>
                      <a:pPr algn="l" fontAlgn="b"/>
                      <a:r>
                        <a:rPr lang="en-US" sz="800" b="0" i="0" u="none" strike="noStrike">
                          <a:solidFill>
                            <a:srgbClr val="000000"/>
                          </a:solidFill>
                          <a:effectLst/>
                          <a:latin typeface="Calibri"/>
                        </a:rPr>
                        <a:t>ME</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                   </a:t>
                      </a:r>
                      <a:r>
                        <a:rPr lang="en-US" sz="1400" b="1" i="0" u="none" strike="noStrike" dirty="0">
                          <a:solidFill>
                            <a:srgbClr val="000000"/>
                          </a:solidFill>
                          <a:effectLst/>
                          <a:latin typeface="Calibri"/>
                        </a:rPr>
                        <a:t>X</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a:rPr>
                        <a:t>Monitor Evaluator</a:t>
                      </a:r>
                    </a:p>
                  </a:txBody>
                  <a:tcPr marL="6522" marR="6522" marT="6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Serious minded, strategic and discerning.  Sess all options.  Judges accurately</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a:rPr>
                        <a:t>Can lack drive and ability to inspire others.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206">
                <a:tc>
                  <a:txBody>
                    <a:bodyPr/>
                    <a:lstStyle/>
                    <a:p>
                      <a:pPr algn="l" fontAlgn="b"/>
                      <a:r>
                        <a:rPr lang="en-US" sz="800" b="0" i="0" u="none" strike="noStrike">
                          <a:solidFill>
                            <a:srgbClr val="000000"/>
                          </a:solidFill>
                          <a:effectLst/>
                          <a:latin typeface="Calibri"/>
                        </a:rPr>
                        <a:t>TW</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           </a:t>
                      </a:r>
                      <a:r>
                        <a:rPr lang="en-US" sz="1400" b="1" i="0" u="none" strike="noStrike" dirty="0">
                          <a:solidFill>
                            <a:srgbClr val="000000"/>
                          </a:solidFill>
                          <a:effectLst/>
                          <a:latin typeface="Calibri"/>
                        </a:rPr>
                        <a:t>X</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a:rPr>
                        <a:t>Teamworker</a:t>
                      </a:r>
                    </a:p>
                  </a:txBody>
                  <a:tcPr marL="6522" marR="6522" marT="6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Co-operative , mild, perceptive and diplomatic.  Listens, builds, averts friction.</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Indecisive in crunch situations.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013">
                <a:tc>
                  <a:txBody>
                    <a:bodyPr/>
                    <a:lstStyle/>
                    <a:p>
                      <a:pPr algn="l" fontAlgn="b"/>
                      <a:r>
                        <a:rPr lang="en-US" sz="800" b="0" i="0" u="none" strike="noStrike">
                          <a:solidFill>
                            <a:srgbClr val="000000"/>
                          </a:solidFill>
                          <a:effectLst/>
                          <a:latin typeface="Calibri"/>
                        </a:rPr>
                        <a:t>IMP</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          </a:t>
                      </a:r>
                      <a:r>
                        <a:rPr lang="en-US" sz="1400" b="1" i="0" u="none" strike="noStrike" dirty="0">
                          <a:solidFill>
                            <a:srgbClr val="000000"/>
                          </a:solidFill>
                          <a:effectLst/>
                          <a:latin typeface="Calibri"/>
                        </a:rPr>
                        <a:t> X</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a:rPr>
                        <a:t>Implementor</a:t>
                      </a:r>
                    </a:p>
                  </a:txBody>
                  <a:tcPr marL="6522" marR="6522" marT="6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Disciplined, reliable, conservative in habits.  A capacity for taking practical steps and actions.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Somewhat inflexible.  Slow to respond to new possibilities.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0013">
                <a:tc>
                  <a:txBody>
                    <a:bodyPr/>
                    <a:lstStyle/>
                    <a:p>
                      <a:pPr algn="l" fontAlgn="b"/>
                      <a:r>
                        <a:rPr lang="en-US" sz="800" b="0" i="0" u="none" strike="noStrike">
                          <a:solidFill>
                            <a:srgbClr val="000000"/>
                          </a:solidFill>
                          <a:effectLst/>
                          <a:latin typeface="Calibri"/>
                        </a:rPr>
                        <a:t>CF</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                    </a:t>
                      </a:r>
                      <a:r>
                        <a:rPr lang="en-US" sz="1400" b="1" i="0" u="none" strike="noStrike" dirty="0">
                          <a:solidFill>
                            <a:srgbClr val="000000"/>
                          </a:solidFill>
                          <a:effectLst/>
                          <a:latin typeface="Calibri"/>
                        </a:rPr>
                        <a:t> X</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a:rPr>
                        <a:t>Completer Finisher</a:t>
                      </a:r>
                    </a:p>
                  </a:txBody>
                  <a:tcPr marL="6522" marR="6522" marT="6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Painstaking, conscientious, anxious. Searches out errors and omissions. Delivers on time.</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Inclined to worry unduly.  Reluctant to let owther into own job.</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946">
                <a:tc>
                  <a:txBody>
                    <a:bodyPr/>
                    <a:lstStyle/>
                    <a:p>
                      <a:pPr algn="l" fontAlgn="b"/>
                      <a:r>
                        <a:rPr lang="en-US" sz="800" b="0" i="0" u="none" strike="noStrike">
                          <a:solidFill>
                            <a:srgbClr val="000000"/>
                          </a:solidFill>
                          <a:effectLst/>
                          <a:latin typeface="Calibri"/>
                        </a:rPr>
                        <a:t>SP</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dirty="0">
                          <a:solidFill>
                            <a:srgbClr val="000000"/>
                          </a:solidFill>
                          <a:effectLst/>
                          <a:latin typeface="Calibri"/>
                        </a:rPr>
                        <a:t> </a:t>
                      </a:r>
                      <a:r>
                        <a:rPr lang="en-US" sz="1400" b="1" i="0" u="none" strike="noStrike" dirty="0">
                          <a:solidFill>
                            <a:srgbClr val="000000"/>
                          </a:solidFill>
                          <a:effectLst/>
                          <a:latin typeface="Calibri"/>
                        </a:rPr>
                        <a:t> X</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1" i="0" u="none" strike="noStrike">
                          <a:solidFill>
                            <a:srgbClr val="000000"/>
                          </a:solidFill>
                          <a:effectLst/>
                          <a:latin typeface="Calibri"/>
                        </a:rPr>
                        <a:t> </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a:rPr>
                        <a:t>Specialist</a:t>
                      </a:r>
                    </a:p>
                  </a:txBody>
                  <a:tcPr marL="6522" marR="6522" marT="65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a:rPr>
                        <a:t>Single-minded, self-starting, dedicated.  Provides knowledge and skills in rare supply.</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dirty="0">
                          <a:solidFill>
                            <a:srgbClr val="000000"/>
                          </a:solidFill>
                          <a:effectLst/>
                          <a:latin typeface="Calibri"/>
                        </a:rPr>
                        <a:t>Contributes on only a limited front. Dwells on specialized personal interests.</a:t>
                      </a:r>
                    </a:p>
                  </a:txBody>
                  <a:tcPr marL="6522" marR="6522" marT="65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4925" name="Rectangle 1"/>
          <p:cNvSpPr>
            <a:spLocks noChangeArrowheads="1"/>
          </p:cNvSpPr>
          <p:nvPr/>
        </p:nvSpPr>
        <p:spPr bwMode="auto">
          <a:xfrm>
            <a:off x="442913" y="381000"/>
            <a:ext cx="8534400" cy="708025"/>
          </a:xfrm>
          <a:prstGeom prst="rect">
            <a:avLst/>
          </a:prstGeom>
          <a:noFill/>
          <a:ln w="9525">
            <a:noFill/>
            <a:miter lim="800000"/>
            <a:headEnd/>
            <a:tailEnd/>
          </a:ln>
        </p:spPr>
        <p:txBody>
          <a:bodyPr>
            <a:spAutoFit/>
          </a:bodyPr>
          <a:lstStyle/>
          <a:p>
            <a:pPr algn="ctr"/>
            <a:r>
              <a:rPr lang="en-US" sz="4000">
                <a:solidFill>
                  <a:schemeClr val="bg2"/>
                </a:solidFill>
                <a:latin typeface="Times New Roman" pitchFamily="18" charset="0"/>
              </a:rPr>
              <a:t>Leo Borrell – Belbin Profile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33600" y="1346200"/>
          <a:ext cx="3951288" cy="4951413"/>
        </p:xfrm>
        <a:graphic>
          <a:graphicData uri="http://schemas.openxmlformats.org/drawingml/2006/table">
            <a:tbl>
              <a:tblPr/>
              <a:tblGrid>
                <a:gridCol w="1017588"/>
                <a:gridCol w="938212"/>
                <a:gridCol w="1017588"/>
                <a:gridCol w="977900"/>
              </a:tblGrid>
              <a:tr h="282575">
                <a:tc gridSpan="2">
                  <a:txBody>
                    <a:bodyPr/>
                    <a:lstStyle/>
                    <a:p>
                      <a:pPr marL="0" marR="0" lvl="0" indent="0" algn="l" defTabSz="914400" rtl="0" eaLnBrk="0" fontAlgn="base" latinLnBrk="0" hangingPunct="0">
                        <a:lnSpc>
                          <a:spcPts val="400"/>
                        </a:lnSpc>
                        <a:spcBef>
                          <a:spcPts val="75"/>
                        </a:spcBef>
                        <a:spcAft>
                          <a:spcPct val="0"/>
                        </a:spcAft>
                        <a:buClrTx/>
                        <a:buSzTx/>
                        <a:buFontTx/>
                        <a:buNone/>
                        <a:tabLst/>
                      </a:pPr>
                      <a:r>
                        <a:rPr kumimoji="0" lang="en-US" sz="3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15000"/>
                        </a:lnSpc>
                        <a:spcBef>
                          <a:spcPct val="0"/>
                        </a:spcBef>
                        <a:spcAft>
                          <a:spcPct val="0"/>
                        </a:spcAft>
                        <a:buClrTx/>
                        <a:buSzTx/>
                        <a:buFontTx/>
                        <a:buNone/>
                        <a:tabLst/>
                      </a:pPr>
                      <a:r>
                        <a:rPr kumimoji="0" lang="en-US" sz="300" b="0" i="0" u="none" strike="noStrike" cap="none" normalizeH="0" baseline="0" smtClean="0">
                          <a:ln>
                            <a:noFill/>
                          </a:ln>
                          <a:solidFill>
                            <a:srgbClr val="C4BFC1"/>
                          </a:solidFill>
                          <a:effectLst/>
                          <a:latin typeface="Arial" charset="0"/>
                          <a:cs typeface="Times New Roman" pitchFamily="18" charset="0"/>
                        </a:rPr>
                        <a:t>I</a:t>
                      </a:r>
                      <a:endParaRPr kumimoji="0" lang="en-US" sz="800" b="0" i="0" u="none" strike="noStrike" cap="none" normalizeH="0" baseline="0" smtClean="0">
                        <a:ln>
                          <a:noFill/>
                        </a:ln>
                        <a:solidFill>
                          <a:schemeClr val="tx1"/>
                        </a:solidFill>
                        <a:effectLst/>
                        <a:latin typeface="Calibri" pitchFamily="34" charset="0"/>
                      </a:endParaRPr>
                    </a:p>
                    <a:p>
                      <a:pPr marL="0" marR="0" lvl="0" indent="0" algn="l" defTabSz="914400" rtl="0" eaLnBrk="0" fontAlgn="base" latinLnBrk="0" hangingPunct="0">
                        <a:lnSpc>
                          <a:spcPct val="115000"/>
                        </a:lnSpc>
                        <a:spcBef>
                          <a:spcPts val="50"/>
                        </a:spcBef>
                        <a:spcAft>
                          <a:spcPct val="0"/>
                        </a:spcAft>
                        <a:buClrTx/>
                        <a:buSzTx/>
                        <a:buFontTx/>
                        <a:buNone/>
                        <a:tabLst/>
                      </a:pPr>
                      <a:r>
                        <a:rPr kumimoji="0" lang="en-US" sz="1200" b="1" i="0" u="none" strike="noStrike" cap="none" normalizeH="0" baseline="0" smtClean="0">
                          <a:ln>
                            <a:noFill/>
                          </a:ln>
                          <a:solidFill>
                            <a:srgbClr val="52545B"/>
                          </a:solidFill>
                          <a:effectLst/>
                          <a:latin typeface="Arial" charset="0"/>
                          <a:cs typeface="Times New Roman" pitchFamily="18" charset="0"/>
                        </a:rPr>
                        <a:t>Forceful Leadership</a:t>
                      </a:r>
                      <a:endParaRPr kumimoji="0" lang="en-US" sz="1200" b="0" i="0" u="none" strike="noStrike" cap="none" normalizeH="0" baseline="0" smtClean="0">
                        <a:ln>
                          <a:noFill/>
                        </a:ln>
                        <a:solidFill>
                          <a:schemeClr val="tx1"/>
                        </a:solidFill>
                        <a:effectLst/>
                        <a:latin typeface="Calibri" pitchFamily="34" charset="0"/>
                      </a:endParaRPr>
                    </a:p>
                  </a:txBody>
                  <a:tcPr marL="0" marR="0" marT="0" marB="0" horzOverflow="overflow">
                    <a:lnL w="12700" cap="flat" cmpd="sng" algn="ctr">
                      <a:solidFill>
                        <a:srgbClr val="5B5B67"/>
                      </a:solidFill>
                      <a:prstDash val="solid"/>
                      <a:round/>
                      <a:headEnd type="none" w="med" len="med"/>
                      <a:tailEnd type="none" w="med" len="med"/>
                    </a:lnL>
                    <a:lnR w="12700" cap="flat" cmpd="sng" algn="ctr">
                      <a:solidFill>
                        <a:srgbClr val="60606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46774"/>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14400" rtl="0" eaLnBrk="0" fontAlgn="base" latinLnBrk="0" hangingPunct="0">
                        <a:lnSpc>
                          <a:spcPts val="900"/>
                        </a:lnSpc>
                        <a:spcBef>
                          <a:spcPts val="100"/>
                        </a:spcBef>
                        <a:spcAft>
                          <a:spcPct val="0"/>
                        </a:spcAft>
                        <a:buClrTx/>
                        <a:buSzTx/>
                        <a:buFontTx/>
                        <a:buNone/>
                        <a:tabLst/>
                      </a:pPr>
                      <a:r>
                        <a:rPr kumimoji="0" lang="en-US" sz="6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15000"/>
                        </a:lnSpc>
                        <a:spcBef>
                          <a:spcPct val="0"/>
                        </a:spcBef>
                        <a:spcAft>
                          <a:spcPct val="0"/>
                        </a:spcAft>
                        <a:buClrTx/>
                        <a:buSzTx/>
                        <a:buFontTx/>
                        <a:buNone/>
                        <a:tabLst/>
                      </a:pPr>
                      <a:r>
                        <a:rPr kumimoji="0" lang="en-US" sz="1200" b="1" i="0" u="none" strike="noStrike" cap="none" normalizeH="0" baseline="0" smtClean="0">
                          <a:ln>
                            <a:noFill/>
                          </a:ln>
                          <a:solidFill>
                            <a:srgbClr val="52545B"/>
                          </a:solidFill>
                          <a:effectLst/>
                          <a:latin typeface="Arial" charset="0"/>
                          <a:cs typeface="Times New Roman" pitchFamily="18" charset="0"/>
                        </a:rPr>
                        <a:t>Enabling Leadership</a:t>
                      </a:r>
                      <a:endParaRPr kumimoji="0" lang="en-US" sz="1200" b="0" i="0" u="none" strike="noStrike" cap="none" normalizeH="0" baseline="0" smtClean="0">
                        <a:ln>
                          <a:noFill/>
                        </a:ln>
                        <a:solidFill>
                          <a:schemeClr val="tx1"/>
                        </a:solidFill>
                        <a:effectLst/>
                        <a:latin typeface="Calibri" pitchFamily="34" charset="0"/>
                      </a:endParaRPr>
                    </a:p>
                  </a:txBody>
                  <a:tcPr marL="0" marR="0" marT="0" marB="0" horzOverflow="overflow">
                    <a:lnL w="12700" cap="flat" cmpd="sng" algn="ctr">
                      <a:solidFill>
                        <a:srgbClr val="60606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646774"/>
                      </a:solidFill>
                      <a:prstDash val="solid"/>
                      <a:round/>
                      <a:headEnd type="none" w="med" len="med"/>
                      <a:tailEnd type="none" w="med" len="med"/>
                    </a:lnB>
                    <a:lnTlToBr>
                      <a:noFill/>
                    </a:lnTlToBr>
                    <a:lnBlToTr>
                      <a:noFill/>
                    </a:lnBlToTr>
                    <a:noFill/>
                  </a:tcPr>
                </a:tc>
                <a:tc hMerge="1">
                  <a:txBody>
                    <a:bodyPr/>
                    <a:lstStyle/>
                    <a:p>
                      <a:endParaRPr lang="en-US"/>
                    </a:p>
                  </a:txBody>
                  <a:tcPr/>
                </a:tc>
              </a:tr>
              <a:tr h="260350">
                <a:tc>
                  <a:txBody>
                    <a:bodyPr/>
                    <a:lstStyle/>
                    <a:p>
                      <a:pPr marL="17463" marR="0" lvl="0" indent="0" algn="l" defTabSz="914400" rtl="0" eaLnBrk="0" fontAlgn="base" latinLnBrk="0" hangingPunct="0">
                        <a:lnSpc>
                          <a:spcPct val="115000"/>
                        </a:lnSpc>
                        <a:spcBef>
                          <a:spcPts val="775"/>
                        </a:spcBef>
                        <a:spcAft>
                          <a:spcPct val="0"/>
                        </a:spcAft>
                        <a:buClrTx/>
                        <a:buSzTx/>
                        <a:buFontTx/>
                        <a:buNone/>
                        <a:tabLst/>
                      </a:pPr>
                      <a:r>
                        <a:rPr kumimoji="0" lang="en-US" sz="600" b="1" i="0" u="none" strike="noStrike" cap="none" normalizeH="0" baseline="0" smtClean="0">
                          <a:ln>
                            <a:noFill/>
                          </a:ln>
                          <a:solidFill>
                            <a:srgbClr val="52545B"/>
                          </a:solidFill>
                          <a:effectLst/>
                          <a:latin typeface="Arial" charset="0"/>
                          <a:cs typeface="Times New Roman" pitchFamily="18" charset="0"/>
                        </a:rPr>
                        <a:t>Virtues</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5B5B67"/>
                      </a:solidFill>
                      <a:prstDash val="solid"/>
                      <a:round/>
                      <a:headEnd type="none" w="med" len="med"/>
                      <a:tailEnd type="none" w="med" len="med"/>
                    </a:lnL>
                    <a:lnR w="12700" cap="flat" cmpd="sng" algn="ctr">
                      <a:solidFill>
                        <a:srgbClr val="646464"/>
                      </a:solidFill>
                      <a:prstDash val="solid"/>
                      <a:round/>
                      <a:headEnd type="none" w="med" len="med"/>
                      <a:tailEnd type="none" w="med" len="med"/>
                    </a:lnR>
                    <a:lnT w="12700" cap="flat" cmpd="sng" algn="ctr">
                      <a:solidFill>
                        <a:srgbClr val="646774"/>
                      </a:solidFill>
                      <a:prstDash val="solid"/>
                      <a:round/>
                      <a:headEnd type="none" w="med" len="med"/>
                      <a:tailEnd type="none" w="med" len="med"/>
                    </a:lnT>
                    <a:lnB w="12700" cap="flat" cmpd="sng" algn="ctr">
                      <a:solidFill>
                        <a:srgbClr val="646470"/>
                      </a:solidFill>
                      <a:prstDash val="solid"/>
                      <a:round/>
                      <a:headEnd type="none" w="med" len="med"/>
                      <a:tailEnd type="none" w="med" len="med"/>
                    </a:lnB>
                    <a:lnTlToBr>
                      <a:noFill/>
                    </a:lnTlToBr>
                    <a:lnBlToTr>
                      <a:noFill/>
                    </a:lnBlToTr>
                    <a:noFill/>
                  </a:tcPr>
                </a:tc>
                <a:tc>
                  <a:txBody>
                    <a:bodyPr/>
                    <a:lstStyle/>
                    <a:p>
                      <a:pPr marL="12700" marR="0" lvl="0" indent="0" algn="l" defTabSz="914400" rtl="0" eaLnBrk="0" fontAlgn="base" latinLnBrk="0" hangingPunct="0">
                        <a:lnSpc>
                          <a:spcPct val="115000"/>
                        </a:lnSpc>
                        <a:spcBef>
                          <a:spcPts val="750"/>
                        </a:spcBef>
                        <a:spcAft>
                          <a:spcPct val="0"/>
                        </a:spcAft>
                        <a:buClrTx/>
                        <a:buSzTx/>
                        <a:buFontTx/>
                        <a:buNone/>
                        <a:tabLst/>
                      </a:pPr>
                      <a:r>
                        <a:rPr kumimoji="0" lang="en-US" sz="600" b="1" i="0" u="none" strike="noStrike" cap="none" normalizeH="0" baseline="0" smtClean="0">
                          <a:ln>
                            <a:noFill/>
                          </a:ln>
                          <a:solidFill>
                            <a:srgbClr val="52545B"/>
                          </a:solidFill>
                          <a:effectLst/>
                          <a:latin typeface="Arial" charset="0"/>
                          <a:cs typeface="Times New Roman" pitchFamily="18" charset="0"/>
                        </a:rPr>
                        <a:t>Taken to an extreme</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46464"/>
                      </a:solidFill>
                      <a:prstDash val="solid"/>
                      <a:round/>
                      <a:headEnd type="none" w="med" len="med"/>
                      <a:tailEnd type="none" w="med" len="med"/>
                    </a:lnL>
                    <a:lnR w="12700" cap="flat" cmpd="sng" algn="ctr">
                      <a:solidFill>
                        <a:srgbClr val="606064"/>
                      </a:solidFill>
                      <a:prstDash val="solid"/>
                      <a:round/>
                      <a:headEnd type="none" w="med" len="med"/>
                      <a:tailEnd type="none" w="med" len="med"/>
                    </a:lnR>
                    <a:lnT w="12700" cap="flat" cmpd="sng" algn="ctr">
                      <a:solidFill>
                        <a:srgbClr val="646774"/>
                      </a:solidFill>
                      <a:prstDash val="solid"/>
                      <a:round/>
                      <a:headEnd type="none" w="med" len="med"/>
                      <a:tailEnd type="none" w="med" len="med"/>
                    </a:lnT>
                    <a:lnB w="12700" cap="flat" cmpd="sng" algn="ctr">
                      <a:solidFill>
                        <a:srgbClr val="646470"/>
                      </a:solidFill>
                      <a:prstDash val="solid"/>
                      <a:round/>
                      <a:headEnd type="none" w="med" len="med"/>
                      <a:tailEnd type="none" w="med" len="med"/>
                    </a:lnB>
                    <a:lnTlToBr>
                      <a:noFill/>
                    </a:lnTlToBr>
                    <a:lnBlToTr>
                      <a:noFill/>
                    </a:lnBlToTr>
                    <a:noFill/>
                  </a:tcPr>
                </a:tc>
                <a:tc>
                  <a:txBody>
                    <a:bodyPr/>
                    <a:lstStyle/>
                    <a:p>
                      <a:pPr marL="14288" marR="0" lvl="0" indent="0" algn="l" defTabSz="914400" rtl="0" eaLnBrk="0" fontAlgn="base" latinLnBrk="0" hangingPunct="0">
                        <a:lnSpc>
                          <a:spcPct val="115000"/>
                        </a:lnSpc>
                        <a:spcBef>
                          <a:spcPts val="750"/>
                        </a:spcBef>
                        <a:spcAft>
                          <a:spcPct val="0"/>
                        </a:spcAft>
                        <a:buClrTx/>
                        <a:buSzTx/>
                        <a:buFontTx/>
                        <a:buNone/>
                        <a:tabLst/>
                      </a:pPr>
                      <a:r>
                        <a:rPr kumimoji="0" lang="en-US" sz="600" b="1" i="0" u="none" strike="noStrike" cap="none" normalizeH="0" baseline="0" smtClean="0">
                          <a:ln>
                            <a:noFill/>
                          </a:ln>
                          <a:solidFill>
                            <a:srgbClr val="52545B"/>
                          </a:solidFill>
                          <a:effectLst/>
                          <a:latin typeface="Arial" charset="0"/>
                          <a:cs typeface="Times New Roman" pitchFamily="18" charset="0"/>
                        </a:rPr>
                        <a:t>Virtues</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06064"/>
                      </a:solidFill>
                      <a:prstDash val="solid"/>
                      <a:round/>
                      <a:headEnd type="none" w="med" len="med"/>
                      <a:tailEnd type="none" w="med" len="med"/>
                    </a:lnL>
                    <a:lnR w="12700" cap="flat" cmpd="sng" algn="ctr">
                      <a:solidFill>
                        <a:srgbClr val="67646B"/>
                      </a:solidFill>
                      <a:prstDash val="solid"/>
                      <a:round/>
                      <a:headEnd type="none" w="med" len="med"/>
                      <a:tailEnd type="none" w="med" len="med"/>
                    </a:lnR>
                    <a:lnT w="12700" cap="flat" cmpd="sng" algn="ctr">
                      <a:solidFill>
                        <a:srgbClr val="646774"/>
                      </a:solidFill>
                      <a:prstDash val="solid"/>
                      <a:round/>
                      <a:headEnd type="none" w="med" len="med"/>
                      <a:tailEnd type="none" w="med" len="med"/>
                    </a:lnT>
                    <a:lnB w="12700" cap="flat" cmpd="sng" algn="ctr">
                      <a:solidFill>
                        <a:srgbClr val="646470"/>
                      </a:solidFill>
                      <a:prstDash val="solid"/>
                      <a:round/>
                      <a:headEnd type="none" w="med" len="med"/>
                      <a:tailEnd type="none" w="med" len="med"/>
                    </a:lnB>
                    <a:lnTlToBr>
                      <a:noFill/>
                    </a:lnTlToBr>
                    <a:lnBlToTr>
                      <a:noFill/>
                    </a:lnBlToTr>
                    <a:noFill/>
                  </a:tcPr>
                </a:tc>
                <a:tc>
                  <a:txBody>
                    <a:bodyPr/>
                    <a:lstStyle/>
                    <a:p>
                      <a:pPr marL="15875" marR="0" lvl="0" indent="0" algn="l" defTabSz="914400" rtl="0" eaLnBrk="0" fontAlgn="base" latinLnBrk="0" hangingPunct="0">
                        <a:lnSpc>
                          <a:spcPct val="115000"/>
                        </a:lnSpc>
                        <a:spcBef>
                          <a:spcPts val="725"/>
                        </a:spcBef>
                        <a:spcAft>
                          <a:spcPct val="0"/>
                        </a:spcAft>
                        <a:buClrTx/>
                        <a:buSzTx/>
                        <a:buFontTx/>
                        <a:buNone/>
                        <a:tabLst/>
                      </a:pPr>
                      <a:r>
                        <a:rPr kumimoji="0" lang="en-US" sz="600" b="1" i="0" u="none" strike="noStrike" cap="none" normalizeH="0" baseline="0" smtClean="0">
                          <a:ln>
                            <a:noFill/>
                          </a:ln>
                          <a:solidFill>
                            <a:srgbClr val="52545B"/>
                          </a:solidFill>
                          <a:effectLst/>
                          <a:latin typeface="Arial" charset="0"/>
                          <a:cs typeface="Times New Roman" pitchFamily="18" charset="0"/>
                        </a:rPr>
                        <a:t>Taken to an extreme</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7646B"/>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46774"/>
                      </a:solidFill>
                      <a:prstDash val="solid"/>
                      <a:round/>
                      <a:headEnd type="none" w="med" len="med"/>
                      <a:tailEnd type="none" w="med" len="med"/>
                    </a:lnT>
                    <a:lnB w="12700" cap="flat" cmpd="sng" algn="ctr">
                      <a:solidFill>
                        <a:srgbClr val="646470"/>
                      </a:solidFill>
                      <a:prstDash val="solid"/>
                      <a:round/>
                      <a:headEnd type="none" w="med" len="med"/>
                      <a:tailEnd type="none" w="med" len="med"/>
                    </a:lnB>
                    <a:lnTlToBr>
                      <a:noFill/>
                    </a:lnTlToBr>
                    <a:lnBlToTr>
                      <a:noFill/>
                    </a:lnBlToTr>
                    <a:noFill/>
                  </a:tcPr>
                </a:tc>
              </a:tr>
              <a:tr h="48895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Takes charge3!.in control of his/her unit.</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5B5B67"/>
                      </a:solidFill>
                      <a:prstDash val="solid"/>
                      <a:round/>
                      <a:headEnd type="none" w="med" len="med"/>
                      <a:tailEnd type="none" w="med" len="med"/>
                    </a:lnL>
                    <a:lnR w="12700" cap="flat" cmpd="sng" algn="ctr">
                      <a:solidFill>
                        <a:srgbClr val="646464"/>
                      </a:solidFill>
                      <a:prstDash val="solid"/>
                      <a:round/>
                      <a:headEnd type="none" w="med" len="med"/>
                      <a:tailEnd type="none" w="med" len="med"/>
                    </a:lnR>
                    <a:lnT w="12700" cap="flat" cmpd="sng" algn="ctr">
                      <a:solidFill>
                        <a:srgbClr val="646470"/>
                      </a:solidFill>
                      <a:prstDash val="solid"/>
                      <a:round/>
                      <a:headEnd type="none" w="med" len="med"/>
                      <a:tailEnd type="none" w="med" len="med"/>
                    </a:lnT>
                    <a:lnB w="12700" cap="flat" cmpd="sng" algn="ctr">
                      <a:solidFill>
                        <a:srgbClr val="64647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Dominant to the point of eclipsing subordinates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46464"/>
                      </a:solidFill>
                      <a:prstDash val="solid"/>
                      <a:round/>
                      <a:headEnd type="none" w="med" len="med"/>
                      <a:tailEnd type="none" w="med" len="med"/>
                    </a:lnL>
                    <a:lnR w="12700" cap="flat" cmpd="sng" algn="ctr">
                      <a:solidFill>
                        <a:srgbClr val="606064"/>
                      </a:solidFill>
                      <a:prstDash val="solid"/>
                      <a:round/>
                      <a:headEnd type="none" w="med" len="med"/>
                      <a:tailEnd type="none" w="med" len="med"/>
                    </a:lnR>
                    <a:lnT w="12700" cap="flat" cmpd="sng" algn="ctr">
                      <a:solidFill>
                        <a:srgbClr val="646470"/>
                      </a:solidFill>
                      <a:prstDash val="solid"/>
                      <a:round/>
                      <a:headEnd type="none" w="med" len="med"/>
                      <a:tailEnd type="none" w="med" len="med"/>
                    </a:lnT>
                    <a:lnB w="12700" cap="flat" cmpd="sng" algn="ctr">
                      <a:solidFill>
                        <a:srgbClr val="64647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Empowers subordinates to run their own units. Able to let go.</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06064"/>
                      </a:solidFill>
                      <a:prstDash val="solid"/>
                      <a:round/>
                      <a:headEnd type="none" w="med" len="med"/>
                      <a:tailEnd type="none" w="med" len="med"/>
                    </a:lnL>
                    <a:lnR w="12700" cap="flat" cmpd="sng" algn="ctr">
                      <a:solidFill>
                        <a:srgbClr val="67646B"/>
                      </a:solidFill>
                      <a:prstDash val="solid"/>
                      <a:round/>
                      <a:headEnd type="none" w="med" len="med"/>
                      <a:tailEnd type="none" w="med" len="med"/>
                    </a:lnR>
                    <a:lnT w="12700" cap="flat" cmpd="sng" algn="ctr">
                      <a:solidFill>
                        <a:srgbClr val="646470"/>
                      </a:solidFill>
                      <a:prstDash val="solid"/>
                      <a:round/>
                      <a:headEnd type="none" w="med" len="med"/>
                      <a:tailEnd type="none" w="med" len="med"/>
                    </a:lnT>
                    <a:lnB w="12700" cap="flat" cmpd="sng" algn="ctr">
                      <a:solidFill>
                        <a:srgbClr val="64647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Empowers to a fault. Gives people too much rope.</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7646B"/>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46470"/>
                      </a:solidFill>
                      <a:prstDash val="solid"/>
                      <a:round/>
                      <a:headEnd type="none" w="med" len="med"/>
                      <a:tailEnd type="none" w="med" len="med"/>
                    </a:lnT>
                    <a:lnB w="12700" cap="flat" cmpd="sng" algn="ctr">
                      <a:solidFill>
                        <a:srgbClr val="646474"/>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Lets people know clearly and with feeling where he/she stands. Declares himselflherself.</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5B5B67"/>
                      </a:solidFill>
                      <a:prstDash val="solid"/>
                      <a:round/>
                      <a:headEnd type="none" w="med" len="med"/>
                      <a:tailEnd type="none" w="med" len="med"/>
                    </a:lnL>
                    <a:lnR w="12700" cap="flat" cmpd="sng" algn="ctr">
                      <a:solidFill>
                        <a:srgbClr val="646464"/>
                      </a:solidFill>
                      <a:prstDash val="solid"/>
                      <a:round/>
                      <a:headEnd type="none" w="med" len="med"/>
                      <a:tailEnd type="none" w="med" len="med"/>
                    </a:lnR>
                    <a:lnT w="12700" cap="flat" cmpd="sng" algn="ctr">
                      <a:solidFill>
                        <a:srgbClr val="646474"/>
                      </a:solidFill>
                      <a:prstDash val="solid"/>
                      <a:round/>
                      <a:headEnd type="none" w="med" len="med"/>
                      <a:tailEnd type="none" w="med" len="med"/>
                    </a:lnT>
                    <a:lnB w="12700" cap="flat" cmpd="sng" algn="ctr">
                      <a:solidFill>
                        <a:srgbClr val="60647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Other people don't</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speak out, aren't heard.</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46464"/>
                      </a:solidFill>
                      <a:prstDash val="solid"/>
                      <a:round/>
                      <a:headEnd type="none" w="med" len="med"/>
                      <a:tailEnd type="none" w="med" len="med"/>
                    </a:lnL>
                    <a:lnR w="12700" cap="flat" cmpd="sng" algn="ctr">
                      <a:solidFill>
                        <a:srgbClr val="606064"/>
                      </a:solidFill>
                      <a:prstDash val="solid"/>
                      <a:round/>
                      <a:headEnd type="none" w="med" len="med"/>
                      <a:tailEnd type="none" w="med" len="med"/>
                    </a:lnR>
                    <a:lnT w="12700" cap="flat" cmpd="sng" algn="ctr">
                      <a:solidFill>
                        <a:srgbClr val="646474"/>
                      </a:solidFill>
                      <a:prstDash val="solid"/>
                      <a:round/>
                      <a:headEnd type="none" w="med" len="med"/>
                      <a:tailEnd type="none" w="med" len="med"/>
                    </a:lnT>
                    <a:lnB w="12700" cap="flat" cmpd="sng" algn="ctr">
                      <a:solidFill>
                        <a:srgbClr val="60647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Interested in where other people stand. Receptive to their ideas.</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06064"/>
                      </a:solidFill>
                      <a:prstDash val="solid"/>
                      <a:round/>
                      <a:headEnd type="none" w="med" len="med"/>
                      <a:tailEnd type="none" w="med" len="med"/>
                    </a:lnL>
                    <a:lnR w="12700" cap="flat" cmpd="sng" algn="ctr">
                      <a:solidFill>
                        <a:srgbClr val="67646B"/>
                      </a:solidFill>
                      <a:prstDash val="solid"/>
                      <a:round/>
                      <a:headEnd type="none" w="med" len="med"/>
                      <a:tailEnd type="none" w="med" len="med"/>
                    </a:lnR>
                    <a:lnT w="12700" cap="flat" cmpd="sng" algn="ctr">
                      <a:solidFill>
                        <a:srgbClr val="646474"/>
                      </a:solidFill>
                      <a:prstDash val="solid"/>
                      <a:round/>
                      <a:headEnd type="none" w="med" len="med"/>
                      <a:tailEnd type="none" w="med" len="med"/>
                    </a:lnT>
                    <a:lnB w="12700" cap="flat" cmpd="sng" algn="ctr">
                      <a:solidFill>
                        <a:srgbClr val="60647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People don't know where he/she stands.</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7646B"/>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46474"/>
                      </a:solidFill>
                      <a:prstDash val="solid"/>
                      <a:round/>
                      <a:headEnd type="none" w="med" len="med"/>
                      <a:tailEnd type="none" w="med" len="med"/>
                    </a:lnT>
                    <a:lnB w="12700" cap="flat" cmpd="sng" algn="ctr">
                      <a:solidFill>
                        <a:srgbClr val="606470"/>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Makes tough calls% including those that have an advHrse effect on people.</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5B5B67"/>
                      </a:solidFill>
                      <a:prstDash val="solid"/>
                      <a:round/>
                      <a:headEnd type="none" w="med" len="med"/>
                      <a:tailEnd type="none" w="med" len="med"/>
                    </a:lnL>
                    <a:lnR w="12700" cap="flat" cmpd="sng" algn="ctr">
                      <a:solidFill>
                        <a:srgbClr val="646464"/>
                      </a:solidFill>
                      <a:prstDash val="solid"/>
                      <a:round/>
                      <a:headEnd type="none" w="med" len="med"/>
                      <a:tailEnd type="none" w="med" len="med"/>
                    </a:lnR>
                    <a:lnT w="12700" cap="flat" cmpd="sng" algn="ctr">
                      <a:solidFill>
                        <a:srgbClr val="606470"/>
                      </a:solidFill>
                      <a:prstDash val="solid"/>
                      <a:round/>
                      <a:headEnd type="none" w="med" len="med"/>
                      <a:tailEnd type="none" w="med" len="med"/>
                    </a:lnT>
                    <a:lnB w="12700" cap="flat" cmpd="sng" algn="ctr">
                      <a:solidFill>
                        <a:srgbClr val="60647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Insensitive, callous.</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46464"/>
                      </a:solidFill>
                      <a:prstDash val="solid"/>
                      <a:round/>
                      <a:headEnd type="none" w="med" len="med"/>
                      <a:tailEnd type="none" w="med" len="med"/>
                    </a:lnL>
                    <a:lnR w="12700" cap="flat" cmpd="sng" algn="ctr">
                      <a:solidFill>
                        <a:srgbClr val="606064"/>
                      </a:solidFill>
                      <a:prstDash val="solid"/>
                      <a:round/>
                      <a:headEnd type="none" w="med" len="med"/>
                      <a:tailEnd type="none" w="med" len="med"/>
                    </a:lnR>
                    <a:lnT w="12700" cap="flat" cmpd="sng" algn="ctr">
                      <a:solidFill>
                        <a:srgbClr val="606470"/>
                      </a:solidFill>
                      <a:prstDash val="solid"/>
                      <a:round/>
                      <a:headEnd type="none" w="med" len="med"/>
                      <a:tailEnd type="none" w="med" len="med"/>
                    </a:lnT>
                    <a:lnB w="12700" cap="flat" cmpd="sng" algn="ctr">
                      <a:solidFill>
                        <a:srgbClr val="60647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Compassionate. Responsive to people's needs and feelings.</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06064"/>
                      </a:solidFill>
                      <a:prstDash val="solid"/>
                      <a:round/>
                      <a:headEnd type="none" w="med" len="med"/>
                      <a:tailEnd type="none" w="med" len="med"/>
                    </a:lnL>
                    <a:lnR w="12700" cap="flat" cmpd="sng" algn="ctr">
                      <a:solidFill>
                        <a:srgbClr val="67646B"/>
                      </a:solidFill>
                      <a:prstDash val="solid"/>
                      <a:round/>
                      <a:headEnd type="none" w="med" len="med"/>
                      <a:tailEnd type="none" w="med" len="med"/>
                    </a:lnR>
                    <a:lnT w="12700" cap="flat" cmpd="sng" algn="ctr">
                      <a:solidFill>
                        <a:srgbClr val="606470"/>
                      </a:solidFill>
                      <a:prstDash val="solid"/>
                      <a:round/>
                      <a:headEnd type="none" w="med" len="med"/>
                      <a:tailEnd type="none" w="med" len="med"/>
                    </a:lnT>
                    <a:lnB w="12700" cap="flat" cmpd="sng" algn="ctr">
                      <a:solidFill>
                        <a:srgbClr val="60647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Overly</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accommodating . Nice to people at the expense of the work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7646B"/>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06470"/>
                      </a:solidFill>
                      <a:prstDash val="solid"/>
                      <a:round/>
                      <a:headEnd type="none" w="med" len="med"/>
                      <a:tailEnd type="none" w="med" len="med"/>
                    </a:lnT>
                    <a:lnB w="12700" cap="flat" cmpd="sng" algn="ctr">
                      <a:solidFill>
                        <a:srgbClr val="606474"/>
                      </a:solidFill>
                      <a:prstDash val="solid"/>
                      <a:round/>
                      <a:headEnd type="none" w="med" len="med"/>
                      <a:tailEnd type="none" w="med" len="med"/>
                    </a:lnB>
                    <a:lnTlToBr>
                      <a:noFill/>
                    </a:lnTlToBr>
                    <a:lnBlToTr>
                      <a:noFill/>
                    </a:lnBlToTr>
                    <a:noFill/>
                  </a:tcPr>
                </a:tc>
              </a:tr>
              <a:tr h="4937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Holds p13ople accountable-firm   when they don't deliver.</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5B5B67"/>
                      </a:solidFill>
                      <a:prstDash val="solid"/>
                      <a:round/>
                      <a:headEnd type="none" w="med" len="med"/>
                      <a:tailEnd type="none" w="med" len="med"/>
                    </a:lnL>
                    <a:lnR w="12700" cap="flat" cmpd="sng" algn="ctr">
                      <a:solidFill>
                        <a:srgbClr val="646464"/>
                      </a:solidFill>
                      <a:prstDash val="solid"/>
                      <a:round/>
                      <a:headEnd type="none" w="med" len="med"/>
                      <a:tailEnd type="none" w="med" len="med"/>
                    </a:lnR>
                    <a:lnT w="12700" cap="flat" cmpd="sng" algn="ctr">
                      <a:solidFill>
                        <a:srgbClr val="606474"/>
                      </a:solidFill>
                      <a:prstDash val="solid"/>
                      <a:round/>
                      <a:headEnd type="none" w="med" len="med"/>
                      <a:tailEnd type="none" w="med" len="med"/>
                    </a:lnT>
                    <a:lnB w="12700" cap="flat" cmpd="sng" algn="ctr">
                      <a:solidFill>
                        <a:srgbClr val="60647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Rigid; demoralizing.</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46464"/>
                      </a:solidFill>
                      <a:prstDash val="solid"/>
                      <a:round/>
                      <a:headEnd type="none" w="med" len="med"/>
                      <a:tailEnd type="none" w="med" len="med"/>
                    </a:lnL>
                    <a:lnR w="12700" cap="flat" cmpd="sng" algn="ctr">
                      <a:solidFill>
                        <a:srgbClr val="606064"/>
                      </a:solidFill>
                      <a:prstDash val="solid"/>
                      <a:round/>
                      <a:headEnd type="none" w="med" len="med"/>
                      <a:tailEnd type="none" w="med" len="med"/>
                    </a:lnR>
                    <a:lnT w="12700" cap="flat" cmpd="sng" algn="ctr">
                      <a:solidFill>
                        <a:srgbClr val="606474"/>
                      </a:solidFill>
                      <a:prstDash val="solid"/>
                      <a:round/>
                      <a:headEnd type="none" w="med" len="med"/>
                      <a:tailEnd type="none" w="med" len="med"/>
                    </a:lnT>
                    <a:lnB w="12700" cap="flat" cmpd="sng" algn="ctr">
                      <a:solidFill>
                        <a:srgbClr val="60647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Understanding when people are not able to deliver.</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06064"/>
                      </a:solidFill>
                      <a:prstDash val="solid"/>
                      <a:round/>
                      <a:headEnd type="none" w="med" len="med"/>
                      <a:tailEnd type="none" w="med" len="med"/>
                    </a:lnL>
                    <a:lnR w="12700" cap="flat" cmpd="sng" algn="ctr">
                      <a:solidFill>
                        <a:srgbClr val="67646B"/>
                      </a:solidFill>
                      <a:prstDash val="solid"/>
                      <a:round/>
                      <a:headEnd type="none" w="med" len="med"/>
                      <a:tailEnd type="none" w="med" len="med"/>
                    </a:lnR>
                    <a:lnT w="12700" cap="flat" cmpd="sng" algn="ctr">
                      <a:solidFill>
                        <a:srgbClr val="606474"/>
                      </a:solidFill>
                      <a:prstDash val="solid"/>
                      <a:round/>
                      <a:headEnd type="none" w="med" len="med"/>
                      <a:tailEnd type="none" w="med" len="med"/>
                    </a:lnT>
                    <a:lnB w="12700" cap="flat" cmpd="sng" algn="ctr">
                      <a:solidFill>
                        <a:srgbClr val="60647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Tender-minded. Lets people off the hook.</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7646B"/>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06474"/>
                      </a:solidFill>
                      <a:prstDash val="solid"/>
                      <a:round/>
                      <a:headEnd type="none" w="med" len="med"/>
                      <a:tailEnd type="none" w="med" len="med"/>
                    </a:lnT>
                    <a:lnB w="12700" cap="flat" cmpd="sng" algn="ctr">
                      <a:solidFill>
                        <a:srgbClr val="60647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Makes judgments.  zeros</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5B5B67"/>
                      </a:solidFill>
                      <a:prstDash val="solid"/>
                      <a:round/>
                      <a:headEnd type="none" w="med" len="med"/>
                      <a:tailEnd type="none" w="med" len="med"/>
                    </a:lnL>
                    <a:lnR w="12700" cap="flat" cmpd="sng" algn="ctr">
                      <a:solidFill>
                        <a:srgbClr val="646464"/>
                      </a:solidFill>
                      <a:prstDash val="solid"/>
                      <a:round/>
                      <a:headEnd type="none" w="med" len="med"/>
                      <a:tailEnd type="none" w="med" len="med"/>
                    </a:lnR>
                    <a:lnT w="12700" cap="flat" cmpd="sng" algn="ctr">
                      <a:solidFill>
                        <a:srgbClr val="60647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Harshly judgmental.</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46464"/>
                      </a:solidFill>
                      <a:prstDash val="solid"/>
                      <a:round/>
                      <a:headEnd type="none" w="med" len="med"/>
                      <a:tailEnd type="none" w="med" len="med"/>
                    </a:lnL>
                    <a:lnR w="12700" cap="flat" cmpd="sng" algn="ctr">
                      <a:solidFill>
                        <a:srgbClr val="606064"/>
                      </a:solidFill>
                      <a:prstDash val="solid"/>
                      <a:round/>
                      <a:headEnd type="none" w="med" len="med"/>
                      <a:tailEnd type="none" w="med" len="med"/>
                    </a:lnR>
                    <a:lnT w="12700" cap="flat" cmpd="sng" algn="ctr">
                      <a:solidFill>
                        <a:srgbClr val="60647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Shows appreciation. Makes</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06064"/>
                      </a:solidFill>
                      <a:prstDash val="solid"/>
                      <a:round/>
                      <a:headEnd type="none" w="med" len="med"/>
                      <a:tailEnd type="none" w="med" len="med"/>
                    </a:lnL>
                    <a:lnR w="12700" cap="flat" cmpd="sng" algn="ctr">
                      <a:solidFill>
                        <a:srgbClr val="67646B"/>
                      </a:solidFill>
                      <a:prstDash val="solid"/>
                      <a:round/>
                      <a:headEnd type="none" w="med" len="med"/>
                      <a:tailEnd type="none" w="med" len="med"/>
                    </a:lnR>
                    <a:lnT w="12700" cap="flat" cmpd="sng" algn="ctr">
                      <a:solidFill>
                        <a:srgbClr val="60647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Gives false praise or</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7646B"/>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06470"/>
                      </a:solidFill>
                      <a:prstDash val="solid"/>
                      <a:round/>
                      <a:headEnd type="none" w="med" len="med"/>
                      <a:tailEnd type="none" w="med" len="med"/>
                    </a:lnT>
                    <a:lnB>
                      <a:noFill/>
                    </a:lnB>
                    <a:lnTlToBr>
                      <a:noFill/>
                    </a:lnTlToBr>
                    <a:lnBlToTr>
                      <a:noFill/>
                    </a:lnBlToTr>
                    <a:noFill/>
                  </a:tcPr>
                </a:tc>
              </a:tr>
              <a:tr h="7143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in on what is substandard or is not workin!gYiin an individual's or unit's performance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646467"/>
                      </a:solidFill>
                      <a:prstDash val="solid"/>
                      <a:round/>
                      <a:headEnd type="none" w="med" len="med"/>
                      <a:tailEnd type="none" w="med" len="med"/>
                    </a:lnR>
                    <a:lnT>
                      <a:noFill/>
                    </a:lnT>
                    <a:lnB w="12700" cap="flat" cmpd="sng" algn="ctr">
                      <a:solidFill>
                        <a:srgbClr val="60647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Dismisses the contributions of others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46467"/>
                      </a:solidFill>
                      <a:prstDash val="solid"/>
                      <a:round/>
                      <a:headEnd type="none" w="med" len="med"/>
                      <a:tailEnd type="none" w="med" len="med"/>
                    </a:lnL>
                    <a:lnR w="12700" cap="flat" cmpd="sng" algn="ctr">
                      <a:solidFill>
                        <a:srgbClr val="646064"/>
                      </a:solidFill>
                      <a:prstDash val="solid"/>
                      <a:round/>
                      <a:headEnd type="none" w="med" len="med"/>
                      <a:tailEnd type="none" w="med" len="med"/>
                    </a:lnR>
                    <a:lnT>
                      <a:noFill/>
                    </a:lnT>
                    <a:lnB w="12700" cap="flat" cmpd="sng" algn="ctr">
                      <a:solidFill>
                        <a:srgbClr val="60647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other people feel good about their contributions. Helps people feel valued.</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46064"/>
                      </a:solidFill>
                      <a:prstDash val="solid"/>
                      <a:round/>
                      <a:headEnd type="none" w="med" len="med"/>
                      <a:tailEnd type="none" w="med" len="med"/>
                    </a:lnL>
                    <a:lnR w="12700" cap="flat" cmpd="sng" algn="ctr">
                      <a:solidFill>
                        <a:srgbClr val="747074"/>
                      </a:solidFill>
                      <a:prstDash val="solid"/>
                      <a:round/>
                      <a:headEnd type="none" w="med" len="med"/>
                      <a:tailEnd type="none" w="med" len="med"/>
                    </a:lnR>
                    <a:lnT>
                      <a:noFill/>
                    </a:lnT>
                    <a:lnB w="12700" cap="flat" cmpd="sng" algn="ctr">
                      <a:solidFill>
                        <a:srgbClr val="60647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praises indiscriminately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747074"/>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646474"/>
                      </a:solidFill>
                      <a:prstDash val="solid"/>
                      <a:round/>
                      <a:headEnd type="none" w="med" len="med"/>
                      <a:tailEnd type="none" w="med" len="med"/>
                    </a:lnB>
                    <a:lnTlToBr>
                      <a:noFill/>
                    </a:lnTlToBr>
                    <a:lnBlToTr>
                      <a:noFill/>
                    </a:lnBlToTr>
                    <a:noFill/>
                  </a:tcPr>
                </a:tc>
              </a:tr>
              <a:tr h="65722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Forces issues . Puts</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tough issues on the table even if it makes people uncomfortable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646467"/>
                      </a:solidFill>
                      <a:prstDash val="solid"/>
                      <a:round/>
                      <a:headEnd type="none" w="med" len="med"/>
                      <a:tailEnd type="none" w="med" len="med"/>
                    </a:lnR>
                    <a:lnT w="12700" cap="flat" cmpd="sng" algn="ctr">
                      <a:solidFill>
                        <a:srgbClr val="606474"/>
                      </a:solidFill>
                      <a:prstDash val="solid"/>
                      <a:round/>
                      <a:headEnd type="none" w="med" len="med"/>
                      <a:tailEnd type="none" w="med" len="med"/>
                    </a:lnT>
                    <a:lnB w="12700" cap="flat" cmpd="sng" algn="ctr">
                      <a:solidFill>
                        <a:srgbClr val="60647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Confrontational. Lacks finesse . Abrasive.</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46467"/>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06474"/>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Fosters harmony, contains conflict, defuses tension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6B6B70"/>
                      </a:solidFill>
                      <a:prstDash val="solid"/>
                      <a:round/>
                      <a:headEnd type="none" w="med" len="med"/>
                      <a:tailEnd type="none" w="med" len="med"/>
                    </a:lnR>
                    <a:lnT w="12700" cap="flat" cmpd="sng" algn="ctr">
                      <a:solidFill>
                        <a:srgbClr val="606474"/>
                      </a:solidFill>
                      <a:prstDash val="solid"/>
                      <a:round/>
                      <a:headEnd type="none" w="med" len="med"/>
                      <a:tailEnd type="none" w="med" len="med"/>
                    </a:lnT>
                    <a:lnB w="12700" cap="flat" cmpd="sng" algn="ctr">
                      <a:solidFill>
                        <a:srgbClr val="60647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Avoids conflict. Shies away from confronting performance</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problems.</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B6B7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46474"/>
                      </a:solidFill>
                      <a:prstDash val="solid"/>
                      <a:round/>
                      <a:headEnd type="none" w="med" len="med"/>
                      <a:tailEnd type="none" w="med" len="med"/>
                    </a:lnT>
                    <a:lnB w="12700" cap="flat" cmpd="sng" algn="ctr">
                      <a:solidFill>
                        <a:srgbClr val="60647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Sure of himself/herself . Speaks authoritatively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646467"/>
                      </a:solidFill>
                      <a:prstDash val="solid"/>
                      <a:round/>
                      <a:headEnd type="none" w="med" len="med"/>
                      <a:tailEnd type="none" w="med" len="med"/>
                    </a:lnR>
                    <a:lnT w="12700" cap="flat" cmpd="sng" algn="ctr">
                      <a:solidFill>
                        <a:srgbClr val="60647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Hard for others to state their views. Arrogant.</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46467"/>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Modest.Awarethat he/she does not know everything ; can be wrong .</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6B6B70"/>
                      </a:solidFill>
                      <a:prstDash val="solid"/>
                      <a:round/>
                      <a:headEnd type="none" w="med" len="med"/>
                      <a:tailEnd type="none" w="med" len="med"/>
                    </a:lnR>
                    <a:lnT w="12700" cap="flat" cmpd="sng" algn="ctr">
                      <a:solidFill>
                        <a:srgbClr val="60647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Self-effacing.</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ea typeface="Calibri" pitchFamily="34" charset="0"/>
                          <a:cs typeface="Times New Roman" pitchFamily="18" charset="0"/>
                        </a:rPr>
                        <a:t>Self-deprecating.</a:t>
                      </a:r>
                      <a:endParaRPr kumimoji="0" lang="en-US" sz="8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0" marR="0" marT="0" marB="0" horzOverflow="overflow">
                    <a:lnL w="12700" cap="flat" cmpd="sng" algn="ctr">
                      <a:solidFill>
                        <a:srgbClr val="6B6B7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60647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5904" name="Rectangle 2"/>
          <p:cNvSpPr>
            <a:spLocks noChangeArrowheads="1"/>
          </p:cNvSpPr>
          <p:nvPr/>
        </p:nvSpPr>
        <p:spPr bwMode="auto">
          <a:xfrm>
            <a:off x="1319213" y="600075"/>
            <a:ext cx="5638800" cy="922338"/>
          </a:xfrm>
          <a:prstGeom prst="rect">
            <a:avLst/>
          </a:prstGeom>
          <a:noFill/>
          <a:ln w="9525">
            <a:noFill/>
            <a:miter lim="800000"/>
            <a:headEnd/>
            <a:tailEnd/>
          </a:ln>
        </p:spPr>
        <p:txBody>
          <a:bodyPr anchor="ctr">
            <a:spAutoFit/>
          </a:bodyPr>
          <a:lstStyle/>
          <a:p>
            <a:pPr algn="ctr"/>
            <a:r>
              <a:rPr lang="en-US" altLang="en-US" b="1">
                <a:solidFill>
                  <a:srgbClr val="52545B"/>
                </a:solidFill>
                <a:ea typeface="Times New Roman" pitchFamily="18" charset="0"/>
                <a:cs typeface="Arial" charset="0"/>
              </a:rPr>
              <a:t>   Most Doctors are lopsided leaders – They Only Use Their Strengths</a:t>
            </a:r>
            <a:endParaRPr lang="en-US" altLang="en-US">
              <a:ea typeface="Times New Roman" pitchFamily="18" charset="0"/>
              <a:cs typeface="Arial" charset="0"/>
            </a:endParaRPr>
          </a:p>
          <a:p>
            <a:pPr eaLnBrk="0" hangingPunct="0"/>
            <a:endParaRPr lang="en-US" altLang="en-US">
              <a:ea typeface="Times New Roman" pitchFamily="18" charset="0"/>
              <a:cs typeface="Arial" charset="0"/>
            </a:endParaRPr>
          </a:p>
        </p:txBody>
      </p:sp>
      <p:sp>
        <p:nvSpPr>
          <p:cNvPr id="35905" name="Text Box 2"/>
          <p:cNvSpPr txBox="1">
            <a:spLocks noChangeArrowheads="1"/>
          </p:cNvSpPr>
          <p:nvPr/>
        </p:nvSpPr>
        <p:spPr bwMode="auto">
          <a:xfrm>
            <a:off x="457200" y="1225550"/>
            <a:ext cx="1390650" cy="771525"/>
          </a:xfrm>
          <a:prstGeom prst="rect">
            <a:avLst/>
          </a:prstGeom>
          <a:noFill/>
          <a:ln w="19050" cmpd="thickThin">
            <a:noFill/>
            <a:miter lim="800000"/>
            <a:headEnd/>
            <a:tailEnd/>
          </a:ln>
        </p:spPr>
        <p:txBody>
          <a:bodyPr lIns="137160" tIns="91440" rIns="137160" bIns="91440" anchor="ctr"/>
          <a:lstStyle/>
          <a:p>
            <a:pPr algn="ctr">
              <a:lnSpc>
                <a:spcPct val="150000"/>
              </a:lnSpc>
              <a:spcAft>
                <a:spcPts val="1000"/>
              </a:spcAft>
            </a:pPr>
            <a:r>
              <a:rPr lang="en-US" sz="1200" b="1">
                <a:cs typeface="Times New Roman" pitchFamily="18" charset="0"/>
              </a:rPr>
              <a:t>Leadership Definitions:</a:t>
            </a:r>
            <a:endParaRPr lang="en-US" sz="1200" b="1">
              <a:latin typeface="Calibri" pitchFamily="34" charset="0"/>
              <a:ea typeface="Calibri" pitchFamily="34" charset="0"/>
              <a:cs typeface="Times New Roman" pitchFamily="18" charset="0"/>
            </a:endParaRPr>
          </a:p>
        </p:txBody>
      </p:sp>
      <p:sp>
        <p:nvSpPr>
          <p:cNvPr id="35906" name="Rectangle 4"/>
          <p:cNvSpPr>
            <a:spLocks noChangeArrowheads="1"/>
          </p:cNvSpPr>
          <p:nvPr/>
        </p:nvSpPr>
        <p:spPr bwMode="auto">
          <a:xfrm>
            <a:off x="2797175" y="2192338"/>
            <a:ext cx="9144000" cy="457200"/>
          </a:xfrm>
          <a:prstGeom prst="rect">
            <a:avLst/>
          </a:prstGeom>
          <a:noFill/>
          <a:ln w="9525">
            <a:noFill/>
            <a:miter lim="800000"/>
            <a:headEnd/>
            <a:tailEnd/>
          </a:ln>
        </p:spPr>
        <p:txBody>
          <a:bodyPr wrap="none" anchor="ctr">
            <a:spAutoFit/>
          </a:bodyPr>
          <a:lstStyle/>
          <a:p>
            <a:endParaRPr lang="en-US" altLang="en-US">
              <a:cs typeface="Arial" charset="0"/>
            </a:endParaRPr>
          </a:p>
        </p:txBody>
      </p:sp>
      <p:sp>
        <p:nvSpPr>
          <p:cNvPr id="35907" name="TextBox 1"/>
          <p:cNvSpPr txBox="1">
            <a:spLocks noChangeArrowheads="1"/>
          </p:cNvSpPr>
          <p:nvPr/>
        </p:nvSpPr>
        <p:spPr bwMode="auto">
          <a:xfrm>
            <a:off x="2025650" y="76200"/>
            <a:ext cx="4191000" cy="523875"/>
          </a:xfrm>
          <a:prstGeom prst="rect">
            <a:avLst/>
          </a:prstGeom>
          <a:noFill/>
          <a:ln w="9525">
            <a:noFill/>
            <a:miter lim="800000"/>
            <a:headEnd/>
            <a:tailEnd/>
          </a:ln>
        </p:spPr>
        <p:txBody>
          <a:bodyPr>
            <a:spAutoFit/>
          </a:bodyPr>
          <a:lstStyle/>
          <a:p>
            <a:pPr algn="ctr"/>
            <a:r>
              <a:rPr lang="en-US" sz="2800">
                <a:latin typeface="Times New Roman" pitchFamily="18" charset="0"/>
              </a:rPr>
              <a:t>I.   Versatile Leadership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457200" y="1676400"/>
            <a:ext cx="8382000" cy="5029200"/>
          </a:xfrm>
        </p:spPr>
        <p:txBody>
          <a:bodyPr/>
          <a:lstStyle/>
          <a:p>
            <a:pPr algn="l"/>
            <a:r>
              <a:rPr lang="en-US" sz="3400" smtClean="0">
                <a:latin typeface="Adobe Garamond Pro Bold"/>
              </a:rPr>
              <a:t>I.	</a:t>
            </a:r>
            <a:r>
              <a:rPr lang="en-US" sz="3600" smtClean="0">
                <a:latin typeface="Adobe Garamond Pro Bold"/>
              </a:rPr>
              <a:t>Introduction</a:t>
            </a:r>
            <a:br>
              <a:rPr lang="en-US" sz="3600" smtClean="0">
                <a:latin typeface="Adobe Garamond Pro Bold"/>
              </a:rPr>
            </a:br>
            <a:r>
              <a:rPr lang="en-US" sz="3600" smtClean="0">
                <a:latin typeface="Adobe Garamond Pro Bold"/>
              </a:rPr>
              <a:t>II.	Overview of SPC </a:t>
            </a:r>
            <a:r>
              <a:rPr lang="en-US" sz="3200" smtClean="0">
                <a:latin typeface="Adobe Garamond Pro Bold"/>
              </a:rPr>
              <a:t>2000-2008 / 2012-2013</a:t>
            </a:r>
            <a:r>
              <a:rPr lang="en-US" sz="3600" smtClean="0">
                <a:latin typeface="Adobe Garamond Pro Bold"/>
              </a:rPr>
              <a:t/>
            </a:r>
            <a:br>
              <a:rPr lang="en-US" sz="3600" smtClean="0">
                <a:latin typeface="Adobe Garamond Pro Bold"/>
              </a:rPr>
            </a:br>
            <a:r>
              <a:rPr lang="en-US" sz="3600" smtClean="0">
                <a:latin typeface="Adobe Garamond Pro Bold"/>
              </a:rPr>
              <a:t>III.	Overview of Mental Healthcare in LTC</a:t>
            </a:r>
            <a:br>
              <a:rPr lang="en-US" sz="3600" smtClean="0">
                <a:latin typeface="Adobe Garamond Pro Bold"/>
              </a:rPr>
            </a:br>
            <a:r>
              <a:rPr lang="en-US" sz="3600" smtClean="0">
                <a:latin typeface="Adobe Garamond Pro Bold"/>
              </a:rPr>
              <a:t>VI.	Management Issues</a:t>
            </a:r>
            <a:br>
              <a:rPr lang="en-US" sz="3600" smtClean="0">
                <a:latin typeface="Adobe Garamond Pro Bold"/>
              </a:rPr>
            </a:br>
            <a:r>
              <a:rPr lang="en-US" sz="3600" smtClean="0">
                <a:latin typeface="Adobe Garamond Pro Bold"/>
              </a:rPr>
              <a:t>V.	Organizational Issues</a:t>
            </a:r>
            <a:br>
              <a:rPr lang="en-US" sz="3600" smtClean="0">
                <a:latin typeface="Adobe Garamond Pro Bold"/>
              </a:rPr>
            </a:br>
            <a:r>
              <a:rPr lang="en-US" sz="3600" smtClean="0">
                <a:latin typeface="Adobe Garamond Pro Bold"/>
              </a:rPr>
              <a:t>VI.	Clinical Issues</a:t>
            </a:r>
            <a:br>
              <a:rPr lang="en-US" sz="3600" smtClean="0">
                <a:latin typeface="Adobe Garamond Pro Bold"/>
              </a:rPr>
            </a:br>
            <a:r>
              <a:rPr lang="en-US" sz="3600" smtClean="0">
                <a:latin typeface="Adobe Garamond Pro Bold"/>
              </a:rPr>
              <a:t>VII.	Decision Making</a:t>
            </a:r>
          </a:p>
        </p:txBody>
      </p:sp>
      <p:pic>
        <p:nvPicPr>
          <p:cNvPr id="17410" name="Picture 2"/>
          <p:cNvPicPr>
            <a:picLocks noChangeAspect="1" noChangeArrowheads="1"/>
          </p:cNvPicPr>
          <p:nvPr/>
        </p:nvPicPr>
        <p:blipFill>
          <a:blip r:embed="rId2"/>
          <a:srcRect/>
          <a:stretch>
            <a:fillRect/>
          </a:stretch>
        </p:blipFill>
        <p:spPr bwMode="auto">
          <a:xfrm>
            <a:off x="0" y="12700"/>
            <a:ext cx="9144000" cy="1581150"/>
          </a:xfrm>
          <a:prstGeom prst="rect">
            <a:avLst/>
          </a:prstGeom>
          <a:noFill/>
          <a:ln w="9525">
            <a:noFill/>
            <a:miter lim="800000"/>
            <a:headEnd/>
            <a:tailEnd/>
          </a:ln>
        </p:spPr>
      </p:pic>
      <p:grpSp>
        <p:nvGrpSpPr>
          <p:cNvPr id="17411" name="Group 3"/>
          <p:cNvGrpSpPr>
            <a:grpSpLocks/>
          </p:cNvGrpSpPr>
          <p:nvPr/>
        </p:nvGrpSpPr>
        <p:grpSpPr bwMode="auto">
          <a:xfrm>
            <a:off x="2971800" y="609600"/>
            <a:ext cx="2754313" cy="720725"/>
            <a:chOff x="3048000" y="381000"/>
            <a:chExt cx="2754630" cy="720725"/>
          </a:xfrm>
        </p:grpSpPr>
        <p:pic>
          <p:nvPicPr>
            <p:cNvPr id="17412" name="Picture 4"/>
            <p:cNvPicPr>
              <a:picLocks noChangeAspect="1"/>
            </p:cNvPicPr>
            <p:nvPr/>
          </p:nvPicPr>
          <p:blipFill>
            <a:blip r:embed="rId3"/>
            <a:srcRect/>
            <a:stretch>
              <a:fillRect/>
            </a:stretch>
          </p:blipFill>
          <p:spPr bwMode="auto">
            <a:xfrm>
              <a:off x="3048000" y="381000"/>
              <a:ext cx="436880" cy="499745"/>
            </a:xfrm>
            <a:prstGeom prst="rect">
              <a:avLst/>
            </a:prstGeom>
            <a:noFill/>
            <a:ln w="9525">
              <a:noFill/>
              <a:miter lim="800000"/>
              <a:headEnd/>
              <a:tailEnd/>
            </a:ln>
          </p:spPr>
        </p:pic>
        <p:sp>
          <p:nvSpPr>
            <p:cNvPr id="6" name="Text Box 5"/>
            <p:cNvSpPr txBox="1"/>
            <p:nvPr/>
          </p:nvSpPr>
          <p:spPr>
            <a:xfrm>
              <a:off x="3427457" y="466725"/>
              <a:ext cx="2375173" cy="635000"/>
            </a:xfrm>
            <a:prstGeom prst="rect">
              <a:avLst/>
            </a:prstGeom>
            <a:noFill/>
            <a:ln>
              <a:noFill/>
            </a:ln>
            <a:effectLst/>
            <a:extLst>
              <a:ext uri="{C572A759-6A51-4108-AA02-DFA0A04FC94B}"/>
            </a:ex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2000" dirty="0">
                  <a:solidFill>
                    <a:srgbClr val="FFFFFF"/>
                  </a:solidFill>
                  <a:latin typeface="Calisto MT"/>
                  <a:ea typeface="Calibri"/>
                  <a:cs typeface="Times New Roman"/>
                </a:rPr>
                <a:t>Senior </a:t>
              </a:r>
              <a:r>
                <a:rPr lang="en-US" sz="2000" dirty="0" err="1">
                  <a:solidFill>
                    <a:srgbClr val="FFFFFF"/>
                  </a:solidFill>
                  <a:latin typeface="Calisto MT"/>
                  <a:ea typeface="Calibri"/>
                  <a:cs typeface="Times New Roman"/>
                </a:rPr>
                <a:t>PsychCare</a:t>
              </a:r>
              <a:r>
                <a:rPr lang="en-US" sz="2000" dirty="0">
                  <a:solidFill>
                    <a:srgbClr val="FFFFFF"/>
                  </a:solidFill>
                  <a:latin typeface="Calisto MT"/>
                  <a:ea typeface="Calibri"/>
                  <a:cs typeface="Times New Roman"/>
                </a:rPr>
                <a:t/>
              </a:r>
              <a:br>
                <a:rPr lang="en-US" sz="2000" dirty="0">
                  <a:solidFill>
                    <a:srgbClr val="FFFFFF"/>
                  </a:solidFill>
                  <a:latin typeface="Calisto MT"/>
                  <a:ea typeface="Calibri"/>
                  <a:cs typeface="Times New Roman"/>
                </a:rPr>
              </a:br>
              <a:r>
                <a:rPr lang="en-US" sz="800" dirty="0">
                  <a:solidFill>
                    <a:srgbClr val="FFFFFF"/>
                  </a:solidFill>
                  <a:latin typeface="Calisto MT"/>
                  <a:ea typeface="Calibri"/>
                  <a:cs typeface="Times New Roman"/>
                </a:rPr>
                <a:t>Leaders in the Mental Health of Seniors</a:t>
              </a:r>
              <a:endParaRPr lang="en-US" sz="1100" dirty="0">
                <a:ea typeface="Calibri"/>
                <a:cs typeface="Times New Roman"/>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46" name="Object 326"/>
          <p:cNvGraphicFramePr>
            <a:graphicFrameLocks noChangeAspect="1"/>
          </p:cNvGraphicFramePr>
          <p:nvPr/>
        </p:nvGraphicFramePr>
        <p:xfrm>
          <a:off x="1981200" y="107950"/>
          <a:ext cx="5151438" cy="6735763"/>
        </p:xfrm>
        <a:graphic>
          <a:graphicData uri="http://schemas.openxmlformats.org/presentationml/2006/ole">
            <p:oleObj spid="_x0000_s5446" name="Document" r:id="rId3" imgW="7497605" imgH="9826027" progId="Word.Document.8">
              <p:embed/>
            </p:oleObj>
          </a:graphicData>
        </a:graphic>
      </p:graphicFrame>
      <p:sp>
        <p:nvSpPr>
          <p:cNvPr id="5447" name="Rectangle 1"/>
          <p:cNvSpPr>
            <a:spLocks noChangeArrowheads="1"/>
          </p:cNvSpPr>
          <p:nvPr/>
        </p:nvSpPr>
        <p:spPr bwMode="auto">
          <a:xfrm>
            <a:off x="2362200" y="533400"/>
            <a:ext cx="3352800" cy="369888"/>
          </a:xfrm>
          <a:prstGeom prst="rect">
            <a:avLst/>
          </a:prstGeom>
          <a:noFill/>
          <a:ln w="9525">
            <a:noFill/>
            <a:miter lim="800000"/>
            <a:headEnd/>
            <a:tailEnd/>
          </a:ln>
        </p:spPr>
        <p:txBody>
          <a:bodyPr>
            <a:spAutoFit/>
          </a:bodyPr>
          <a:lstStyle/>
          <a:p>
            <a:pPr algn="ctr"/>
            <a:r>
              <a:rPr lang="en-US">
                <a:latin typeface="Times New Roman" pitchFamily="18" charset="0"/>
              </a:rPr>
              <a:t>II.   Versatile Leadership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B04A9AA-167B-49AB-AD43-40B0E787A5C2}" type="slidenum">
              <a:rPr lang="en-US" altLang="en-US"/>
              <a:pPr>
                <a:defRPr/>
              </a:pPr>
              <a:t>21</a:t>
            </a:fld>
            <a:endParaRPr lang="en-US" altLang="en-US"/>
          </a:p>
        </p:txBody>
      </p:sp>
      <p:sp>
        <p:nvSpPr>
          <p:cNvPr id="38914" name="Rectangle 2"/>
          <p:cNvSpPr>
            <a:spLocks noGrp="1" noChangeArrowheads="1"/>
          </p:cNvSpPr>
          <p:nvPr>
            <p:ph type="title"/>
          </p:nvPr>
        </p:nvSpPr>
        <p:spPr>
          <a:xfrm>
            <a:off x="457200" y="274638"/>
            <a:ext cx="8229600" cy="1858962"/>
          </a:xfrm>
        </p:spPr>
        <p:txBody>
          <a:bodyPr/>
          <a:lstStyle/>
          <a:p>
            <a:r>
              <a:rPr lang="en-US" altLang="en-US" sz="3500" smtClean="0">
                <a:solidFill>
                  <a:srgbClr val="0070C0"/>
                </a:solidFill>
                <a:latin typeface="Times New Roman" pitchFamily="18" charset="0"/>
              </a:rPr>
              <a:t>Healthcare Stakeholders Value Chain</a:t>
            </a:r>
            <a:br>
              <a:rPr lang="en-US" altLang="en-US" sz="3500" smtClean="0">
                <a:solidFill>
                  <a:srgbClr val="0070C0"/>
                </a:solidFill>
                <a:latin typeface="Times New Roman" pitchFamily="18" charset="0"/>
              </a:rPr>
            </a:br>
            <a:r>
              <a:rPr lang="en-US" altLang="en-US" sz="3500" smtClean="0">
                <a:solidFill>
                  <a:srgbClr val="0070C0"/>
                </a:solidFill>
                <a:latin typeface="Times New Roman" pitchFamily="18" charset="0"/>
              </a:rPr>
              <a:t>Understanding the Needs of Our Partners (The Nursing Home Staff)</a:t>
            </a:r>
          </a:p>
        </p:txBody>
      </p:sp>
      <p:pic>
        <p:nvPicPr>
          <p:cNvPr id="38915" name="Picture 9"/>
          <p:cNvPicPr>
            <a:picLocks noGrp="1" noChangeAspect="1" noChangeArrowheads="1"/>
          </p:cNvPicPr>
          <p:nvPr>
            <p:ph type="body" idx="1"/>
          </p:nvPr>
        </p:nvPicPr>
        <p:blipFill>
          <a:blip r:embed="rId2"/>
          <a:srcRect/>
          <a:stretch>
            <a:fillRect/>
          </a:stretch>
        </p:blipFill>
        <p:spPr>
          <a:xfrm>
            <a:off x="1219200" y="2209800"/>
            <a:ext cx="6858000" cy="3884613"/>
          </a:xfrm>
          <a:ln>
            <a:solidFill>
              <a:srgbClr val="000000"/>
            </a:solidFill>
          </a:ln>
        </p:spPr>
      </p:pic>
      <p:sp>
        <p:nvSpPr>
          <p:cNvPr id="38916" name="Text Box 12"/>
          <p:cNvSpPr txBox="1">
            <a:spLocks noChangeArrowheads="1"/>
          </p:cNvSpPr>
          <p:nvPr/>
        </p:nvSpPr>
        <p:spPr bwMode="auto">
          <a:xfrm>
            <a:off x="685800" y="6096000"/>
            <a:ext cx="7924800" cy="630238"/>
          </a:xfrm>
          <a:prstGeom prst="rect">
            <a:avLst/>
          </a:prstGeom>
          <a:noFill/>
          <a:ln w="9525">
            <a:noFill/>
            <a:miter lim="800000"/>
            <a:headEnd/>
            <a:tailEnd/>
          </a:ln>
        </p:spPr>
        <p:txBody>
          <a:bodyPr>
            <a:spAutoFit/>
          </a:bodyPr>
          <a:lstStyle/>
          <a:p>
            <a:pPr algn="ctr">
              <a:spcBef>
                <a:spcPct val="50000"/>
              </a:spcBef>
            </a:pPr>
            <a:r>
              <a:rPr lang="en-US" altLang="en-US" sz="1400" b="1">
                <a:solidFill>
                  <a:srgbClr val="0070C0"/>
                </a:solidFill>
                <a:latin typeface="Times New Roman" pitchFamily="18" charset="0"/>
              </a:rPr>
              <a:t>Senior PsychCare </a:t>
            </a:r>
            <a:r>
              <a:rPr lang="en-US" altLang="en-US" sz="1400">
                <a:solidFill>
                  <a:srgbClr val="0070C0"/>
                </a:solidFill>
                <a:latin typeface="Times New Roman" pitchFamily="18" charset="0"/>
              </a:rPr>
              <a:t>in affiliation with</a:t>
            </a:r>
            <a:r>
              <a:rPr lang="en-US" altLang="en-US" sz="1400" b="1">
                <a:solidFill>
                  <a:srgbClr val="0070C0"/>
                </a:solidFill>
                <a:latin typeface="Times New Roman" pitchFamily="18" charset="0"/>
              </a:rPr>
              <a:t> Senior Psychological Care</a:t>
            </a:r>
          </a:p>
          <a:p>
            <a:pPr algn="ctr">
              <a:spcBef>
                <a:spcPct val="50000"/>
              </a:spcBef>
            </a:pPr>
            <a:r>
              <a:rPr lang="en-US" altLang="en-US" sz="1400" b="1">
                <a:solidFill>
                  <a:srgbClr val="0070C0"/>
                </a:solidFill>
                <a:latin typeface="Times New Roman" pitchFamily="18" charset="0"/>
              </a:rPr>
              <a:t>www.spchealth.com </a:t>
            </a:r>
            <a:endParaRPr lang="en-US" altLang="en-US" sz="1400">
              <a:solidFill>
                <a:srgbClr val="0070C0"/>
              </a:solidFill>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8DC701F-2BE3-4341-B038-20165CACEE4B}" type="slidenum">
              <a:rPr lang="en-US" altLang="en-US"/>
              <a:pPr>
                <a:defRPr/>
              </a:pPr>
              <a:t>22</a:t>
            </a:fld>
            <a:endParaRPr lang="en-US" altLang="en-US"/>
          </a:p>
        </p:txBody>
      </p:sp>
      <p:sp>
        <p:nvSpPr>
          <p:cNvPr id="39938" name="Rectangle 2"/>
          <p:cNvSpPr>
            <a:spLocks noGrp="1" noChangeArrowheads="1"/>
          </p:cNvSpPr>
          <p:nvPr>
            <p:ph type="title"/>
          </p:nvPr>
        </p:nvSpPr>
        <p:spPr/>
        <p:txBody>
          <a:bodyPr/>
          <a:lstStyle/>
          <a:p>
            <a:r>
              <a:rPr lang="en-US" altLang="en-US" sz="3500" smtClean="0">
                <a:solidFill>
                  <a:srgbClr val="0070C0"/>
                </a:solidFill>
                <a:latin typeface="Times New Roman" pitchFamily="18" charset="0"/>
              </a:rPr>
              <a:t>Healthcare Stakeholders Value Chain</a:t>
            </a:r>
          </a:p>
        </p:txBody>
      </p:sp>
      <p:sp>
        <p:nvSpPr>
          <p:cNvPr id="39939" name="Text Box 5"/>
          <p:cNvSpPr txBox="1">
            <a:spLocks noChangeArrowheads="1"/>
          </p:cNvSpPr>
          <p:nvPr/>
        </p:nvSpPr>
        <p:spPr bwMode="auto">
          <a:xfrm>
            <a:off x="1160463" y="1295400"/>
            <a:ext cx="6535737" cy="584200"/>
          </a:xfrm>
          <a:prstGeom prst="rect">
            <a:avLst/>
          </a:prstGeom>
          <a:noFill/>
          <a:ln w="9525">
            <a:noFill/>
            <a:miter lim="800000"/>
            <a:headEnd/>
            <a:tailEnd/>
          </a:ln>
        </p:spPr>
        <p:txBody>
          <a:bodyPr>
            <a:spAutoFit/>
          </a:bodyPr>
          <a:lstStyle/>
          <a:p>
            <a:pPr>
              <a:spcBef>
                <a:spcPct val="50000"/>
              </a:spcBef>
            </a:pPr>
            <a:r>
              <a:rPr lang="en-US" altLang="en-US" sz="3200" b="1">
                <a:latin typeface="Times New Roman" pitchFamily="18" charset="0"/>
              </a:rPr>
              <a:t>Physician Value Chain</a:t>
            </a:r>
          </a:p>
        </p:txBody>
      </p:sp>
      <p:pic>
        <p:nvPicPr>
          <p:cNvPr id="39940" name="Picture 7"/>
          <p:cNvPicPr>
            <a:picLocks noGrp="1" noChangeAspect="1" noChangeArrowheads="1"/>
          </p:cNvPicPr>
          <p:nvPr>
            <p:ph type="body" idx="1"/>
          </p:nvPr>
        </p:nvPicPr>
        <p:blipFill>
          <a:blip r:embed="rId2"/>
          <a:srcRect/>
          <a:stretch>
            <a:fillRect/>
          </a:stretch>
        </p:blipFill>
        <p:spPr>
          <a:xfrm>
            <a:off x="1066800" y="1981200"/>
            <a:ext cx="7086600" cy="3854450"/>
          </a:xfrm>
          <a:solidFill>
            <a:srgbClr val="000000"/>
          </a:solidFill>
        </p:spPr>
      </p:pic>
      <p:sp>
        <p:nvSpPr>
          <p:cNvPr id="39941" name="Text Box 10"/>
          <p:cNvSpPr txBox="1">
            <a:spLocks noChangeArrowheads="1"/>
          </p:cNvSpPr>
          <p:nvPr/>
        </p:nvSpPr>
        <p:spPr bwMode="auto">
          <a:xfrm>
            <a:off x="762000" y="5943600"/>
            <a:ext cx="7924800" cy="630238"/>
          </a:xfrm>
          <a:prstGeom prst="rect">
            <a:avLst/>
          </a:prstGeom>
          <a:noFill/>
          <a:ln w="9525">
            <a:noFill/>
            <a:miter lim="800000"/>
            <a:headEnd/>
            <a:tailEnd/>
          </a:ln>
        </p:spPr>
        <p:txBody>
          <a:bodyPr>
            <a:spAutoFit/>
          </a:bodyPr>
          <a:lstStyle/>
          <a:p>
            <a:pPr algn="ctr">
              <a:spcBef>
                <a:spcPct val="50000"/>
              </a:spcBef>
            </a:pPr>
            <a:r>
              <a:rPr lang="en-US" altLang="en-US" sz="1400" b="1">
                <a:solidFill>
                  <a:srgbClr val="0070C0"/>
                </a:solidFill>
                <a:latin typeface="Times New Roman" pitchFamily="18" charset="0"/>
              </a:rPr>
              <a:t>Senior PsychCare </a:t>
            </a:r>
            <a:r>
              <a:rPr lang="en-US" altLang="en-US" sz="1400">
                <a:solidFill>
                  <a:srgbClr val="0070C0"/>
                </a:solidFill>
                <a:latin typeface="Times New Roman" pitchFamily="18" charset="0"/>
              </a:rPr>
              <a:t>in affiliation with</a:t>
            </a:r>
            <a:r>
              <a:rPr lang="en-US" altLang="en-US" sz="1400" b="1">
                <a:solidFill>
                  <a:srgbClr val="0070C0"/>
                </a:solidFill>
                <a:latin typeface="Times New Roman" pitchFamily="18" charset="0"/>
              </a:rPr>
              <a:t> Senior Psychological Care</a:t>
            </a:r>
          </a:p>
          <a:p>
            <a:pPr algn="ctr">
              <a:spcBef>
                <a:spcPct val="50000"/>
              </a:spcBef>
            </a:pPr>
            <a:r>
              <a:rPr lang="en-US" altLang="en-US" sz="1400" b="1">
                <a:solidFill>
                  <a:srgbClr val="0070C0"/>
                </a:solidFill>
                <a:latin typeface="Times New Roman" pitchFamily="18" charset="0"/>
              </a:rPr>
              <a:t>www.spchealth.com </a:t>
            </a:r>
            <a:endParaRPr lang="en-US" altLang="en-US" sz="1400">
              <a:solidFill>
                <a:srgbClr val="0070C0"/>
              </a:solidFill>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en-US" altLang="en-US" sz="3200" smtClean="0">
                <a:solidFill>
                  <a:srgbClr val="0070C0"/>
                </a:solidFill>
                <a:latin typeface="Times New Roman" pitchFamily="18" charset="0"/>
              </a:rPr>
              <a:t>Barriers to Success: Rapid Growth</a:t>
            </a:r>
            <a:br>
              <a:rPr lang="en-US" altLang="en-US" sz="3200" smtClean="0">
                <a:solidFill>
                  <a:srgbClr val="0070C0"/>
                </a:solidFill>
                <a:latin typeface="Times New Roman" pitchFamily="18" charset="0"/>
              </a:rPr>
            </a:br>
            <a:r>
              <a:rPr lang="en-US" altLang="en-US" sz="3200" smtClean="0">
                <a:solidFill>
                  <a:srgbClr val="0070C0"/>
                </a:solidFill>
                <a:latin typeface="Times New Roman" pitchFamily="18" charset="0"/>
              </a:rPr>
              <a:t>Too Small to be Big, Too Big to be Small</a:t>
            </a:r>
          </a:p>
        </p:txBody>
      </p:sp>
      <p:sp>
        <p:nvSpPr>
          <p:cNvPr id="40962" name="Text Box 3"/>
          <p:cNvSpPr txBox="1">
            <a:spLocks noChangeArrowheads="1"/>
          </p:cNvSpPr>
          <p:nvPr/>
        </p:nvSpPr>
        <p:spPr bwMode="auto">
          <a:xfrm>
            <a:off x="533400" y="6080125"/>
            <a:ext cx="7924800" cy="488950"/>
          </a:xfrm>
          <a:prstGeom prst="rect">
            <a:avLst/>
          </a:prstGeom>
          <a:noFill/>
          <a:ln w="9525">
            <a:noFill/>
            <a:miter lim="800000"/>
            <a:headEnd/>
            <a:tailEnd/>
          </a:ln>
        </p:spPr>
        <p:txBody>
          <a:bodyPr>
            <a:spAutoFit/>
          </a:bodyPr>
          <a:lstStyle/>
          <a:p>
            <a:pPr algn="ctr">
              <a:spcBef>
                <a:spcPct val="50000"/>
              </a:spcBef>
            </a:pPr>
            <a:r>
              <a:rPr lang="en-US" altLang="en-US" sz="1600" b="1" baseline="-25000">
                <a:solidFill>
                  <a:srgbClr val="0070C0"/>
                </a:solidFill>
                <a:latin typeface="Times New Roman" pitchFamily="18" charset="0"/>
              </a:rPr>
              <a:t>Senior PsychCare </a:t>
            </a:r>
            <a:r>
              <a:rPr lang="en-US" altLang="en-US" sz="1600" baseline="-25000">
                <a:solidFill>
                  <a:srgbClr val="0070C0"/>
                </a:solidFill>
                <a:latin typeface="Times New Roman" pitchFamily="18" charset="0"/>
              </a:rPr>
              <a:t>in affiliation with</a:t>
            </a:r>
            <a:r>
              <a:rPr lang="en-US" altLang="en-US" sz="1600" b="1" baseline="-25000">
                <a:solidFill>
                  <a:srgbClr val="0070C0"/>
                </a:solidFill>
                <a:latin typeface="Times New Roman" pitchFamily="18" charset="0"/>
              </a:rPr>
              <a:t> Senior Psychological Care</a:t>
            </a:r>
          </a:p>
          <a:p>
            <a:pPr algn="ctr">
              <a:spcBef>
                <a:spcPct val="50000"/>
              </a:spcBef>
            </a:pPr>
            <a:r>
              <a:rPr lang="en-US" altLang="en-US" sz="1500" b="1" baseline="-25000">
                <a:solidFill>
                  <a:srgbClr val="0070C0"/>
                </a:solidFill>
                <a:latin typeface="Times New Roman" pitchFamily="18" charset="0"/>
              </a:rPr>
              <a:t>www.spchealth.com </a:t>
            </a:r>
            <a:endParaRPr lang="en-US" altLang="en-US" sz="1500" baseline="-25000">
              <a:solidFill>
                <a:srgbClr val="0070C0"/>
              </a:solidFill>
              <a:latin typeface="Times New Roman" pitchFamily="18" charset="0"/>
            </a:endParaRPr>
          </a:p>
        </p:txBody>
      </p:sp>
      <p:pic>
        <p:nvPicPr>
          <p:cNvPr id="12292" name="Picture 4"/>
          <p:cNvPicPr>
            <a:picLocks noGrp="1" noChangeAspect="1" noChangeArrowheads="1"/>
          </p:cNvPicPr>
          <p:nvPr>
            <p:ph type="body" idx="1"/>
          </p:nvPr>
        </p:nvPicPr>
        <p:blipFill>
          <a:blip r:embed="rId3">
            <a:duotone>
              <a:prstClr val="black"/>
              <a:srgbClr val="D9C3A5">
                <a:tint val="50000"/>
                <a:satMod val="180000"/>
              </a:srgbClr>
            </a:duotone>
            <a:extLst>
              <a:ext uri="{BEBA8EAE-BF5A-486C-A8C5-ECC9F3942E4B}"/>
              <a:ext uri="{28A0092B-C50C-407E-A947-70E740481C1C}"/>
            </a:extLst>
          </a:blip>
          <a:srcRect/>
          <a:stretch>
            <a:fillRect/>
          </a:stretch>
        </p:blipFill>
        <p:spPr>
          <a:xfrm>
            <a:off x="2209800" y="1371600"/>
            <a:ext cx="4419600" cy="4229100"/>
          </a:xfrm>
          <a:extLst>
            <a:ext uri="{909E8E84-426E-40DD-AFC4-6F175D3DCCD1}"/>
          </a:extLst>
        </p:spPr>
      </p:pic>
      <p:sp>
        <p:nvSpPr>
          <p:cNvPr id="40964" name="Text Box 5"/>
          <p:cNvSpPr txBox="1">
            <a:spLocks noChangeArrowheads="1"/>
          </p:cNvSpPr>
          <p:nvPr/>
        </p:nvSpPr>
        <p:spPr bwMode="auto">
          <a:xfrm>
            <a:off x="2286000" y="5715000"/>
            <a:ext cx="4343400" cy="228600"/>
          </a:xfrm>
          <a:prstGeom prst="rect">
            <a:avLst/>
          </a:prstGeom>
          <a:noFill/>
          <a:ln w="9525">
            <a:noFill/>
            <a:miter lim="800000"/>
            <a:headEnd/>
            <a:tailEnd/>
          </a:ln>
        </p:spPr>
        <p:txBody>
          <a:bodyPr>
            <a:spAutoFit/>
          </a:bodyPr>
          <a:lstStyle/>
          <a:p>
            <a:pPr>
              <a:spcBef>
                <a:spcPct val="50000"/>
              </a:spcBef>
            </a:pPr>
            <a:r>
              <a:rPr lang="en-US" altLang="en-US" sz="1400" baseline="-25000">
                <a:latin typeface="Times New Roman" pitchFamily="18" charset="0"/>
              </a:rPr>
              <a:t>Reference: Greiner. Evolution and Revolution is Organization’s Grow. HBR. 1980.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ctrTitle"/>
          </p:nvPr>
        </p:nvSpPr>
        <p:spPr>
          <a:xfrm>
            <a:off x="685800" y="2590800"/>
            <a:ext cx="7772400" cy="2667000"/>
          </a:xfrm>
        </p:spPr>
        <p:txBody>
          <a:bodyPr/>
          <a:lstStyle/>
          <a:p>
            <a:r>
              <a:rPr lang="en-US" sz="6600" smtClean="0">
                <a:latin typeface="Adobe Garamond Pro Bold"/>
              </a:rPr>
              <a:t>V.	Organizational </a:t>
            </a:r>
            <a:br>
              <a:rPr lang="en-US" sz="6600" smtClean="0">
                <a:latin typeface="Adobe Garamond Pro Bold"/>
              </a:rPr>
            </a:br>
            <a:r>
              <a:rPr lang="en-US" sz="6600" smtClean="0">
                <a:latin typeface="Adobe Garamond Pro Bold"/>
              </a:rPr>
              <a:t>Issues</a:t>
            </a:r>
          </a:p>
        </p:txBody>
      </p:sp>
      <p:pic>
        <p:nvPicPr>
          <p:cNvPr id="43010" name="Picture 2"/>
          <p:cNvPicPr>
            <a:picLocks noChangeAspect="1" noChangeArrowheads="1"/>
          </p:cNvPicPr>
          <p:nvPr/>
        </p:nvPicPr>
        <p:blipFill>
          <a:blip r:embed="rId2"/>
          <a:srcRect/>
          <a:stretch>
            <a:fillRect/>
          </a:stretch>
        </p:blipFill>
        <p:spPr bwMode="auto">
          <a:xfrm>
            <a:off x="0" y="12700"/>
            <a:ext cx="9144000" cy="1581150"/>
          </a:xfrm>
          <a:prstGeom prst="rect">
            <a:avLst/>
          </a:prstGeom>
          <a:noFill/>
          <a:ln w="9525">
            <a:noFill/>
            <a:miter lim="800000"/>
            <a:headEnd/>
            <a:tailEnd/>
          </a:ln>
        </p:spPr>
      </p:pic>
      <p:grpSp>
        <p:nvGrpSpPr>
          <p:cNvPr id="43011" name="Group 3"/>
          <p:cNvGrpSpPr>
            <a:grpSpLocks/>
          </p:cNvGrpSpPr>
          <p:nvPr/>
        </p:nvGrpSpPr>
        <p:grpSpPr bwMode="auto">
          <a:xfrm>
            <a:off x="2971800" y="609600"/>
            <a:ext cx="2754313" cy="720725"/>
            <a:chOff x="3048000" y="381000"/>
            <a:chExt cx="2754630" cy="720725"/>
          </a:xfrm>
        </p:grpSpPr>
        <p:pic>
          <p:nvPicPr>
            <p:cNvPr id="43012" name="Picture 4"/>
            <p:cNvPicPr>
              <a:picLocks noChangeAspect="1"/>
            </p:cNvPicPr>
            <p:nvPr/>
          </p:nvPicPr>
          <p:blipFill>
            <a:blip r:embed="rId3"/>
            <a:srcRect/>
            <a:stretch>
              <a:fillRect/>
            </a:stretch>
          </p:blipFill>
          <p:spPr bwMode="auto">
            <a:xfrm>
              <a:off x="3048000" y="381000"/>
              <a:ext cx="436880" cy="499745"/>
            </a:xfrm>
            <a:prstGeom prst="rect">
              <a:avLst/>
            </a:prstGeom>
            <a:noFill/>
            <a:ln w="9525">
              <a:noFill/>
              <a:miter lim="800000"/>
              <a:headEnd/>
              <a:tailEnd/>
            </a:ln>
          </p:spPr>
        </p:pic>
        <p:sp>
          <p:nvSpPr>
            <p:cNvPr id="6" name="Text Box 5"/>
            <p:cNvSpPr txBox="1"/>
            <p:nvPr/>
          </p:nvSpPr>
          <p:spPr>
            <a:xfrm>
              <a:off x="3427457" y="466725"/>
              <a:ext cx="2375173" cy="635000"/>
            </a:xfrm>
            <a:prstGeom prst="rect">
              <a:avLst/>
            </a:prstGeom>
            <a:noFill/>
            <a:ln>
              <a:noFill/>
            </a:ln>
            <a:effectLst/>
            <a:extLst>
              <a:ext uri="{C572A759-6A51-4108-AA02-DFA0A04FC94B}"/>
            </a:ex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2000" dirty="0">
                  <a:solidFill>
                    <a:srgbClr val="FFFFFF"/>
                  </a:solidFill>
                  <a:latin typeface="Calisto MT"/>
                  <a:ea typeface="Calibri"/>
                  <a:cs typeface="Times New Roman"/>
                </a:rPr>
                <a:t>Senior </a:t>
              </a:r>
              <a:r>
                <a:rPr lang="en-US" sz="2000" dirty="0" err="1">
                  <a:solidFill>
                    <a:srgbClr val="FFFFFF"/>
                  </a:solidFill>
                  <a:latin typeface="Calisto MT"/>
                  <a:ea typeface="Calibri"/>
                  <a:cs typeface="Times New Roman"/>
                </a:rPr>
                <a:t>PsychCare</a:t>
              </a:r>
              <a:r>
                <a:rPr lang="en-US" sz="2000" dirty="0">
                  <a:solidFill>
                    <a:srgbClr val="FFFFFF"/>
                  </a:solidFill>
                  <a:latin typeface="Calisto MT"/>
                  <a:ea typeface="Calibri"/>
                  <a:cs typeface="Times New Roman"/>
                </a:rPr>
                <a:t/>
              </a:r>
              <a:br>
                <a:rPr lang="en-US" sz="2000" dirty="0">
                  <a:solidFill>
                    <a:srgbClr val="FFFFFF"/>
                  </a:solidFill>
                  <a:latin typeface="Calisto MT"/>
                  <a:ea typeface="Calibri"/>
                  <a:cs typeface="Times New Roman"/>
                </a:rPr>
              </a:br>
              <a:r>
                <a:rPr lang="en-US" sz="800" dirty="0">
                  <a:solidFill>
                    <a:srgbClr val="FFFFFF"/>
                  </a:solidFill>
                  <a:latin typeface="Calisto MT"/>
                  <a:ea typeface="Calibri"/>
                  <a:cs typeface="Times New Roman"/>
                </a:rPr>
                <a:t>Leaders in the Mental Health of Seniors</a:t>
              </a:r>
              <a:endParaRPr lang="en-US" sz="1100" dirty="0">
                <a:ea typeface="Calibri"/>
                <a:cs typeface="Times New Roman"/>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57200" y="274638"/>
            <a:ext cx="8229600" cy="1554162"/>
          </a:xfrm>
        </p:spPr>
        <p:txBody>
          <a:bodyPr/>
          <a:lstStyle/>
          <a:p>
            <a:r>
              <a:rPr lang="en-US" altLang="en-US" sz="3200" b="1" smtClean="0">
                <a:latin typeface="Times New Roman" pitchFamily="18" charset="0"/>
              </a:rPr>
              <a:t>Barriers to Success: Communication Problems Organizationally that </a:t>
            </a:r>
            <a:br>
              <a:rPr lang="en-US" altLang="en-US" sz="3200" b="1" smtClean="0">
                <a:latin typeface="Times New Roman" pitchFamily="18" charset="0"/>
              </a:rPr>
            </a:br>
            <a:r>
              <a:rPr lang="en-US" altLang="en-US" sz="3200" b="1" smtClean="0">
                <a:latin typeface="Times New Roman" pitchFamily="18" charset="0"/>
              </a:rPr>
              <a:t>Interfere with Quality Care</a:t>
            </a:r>
          </a:p>
        </p:txBody>
      </p:sp>
      <p:pic>
        <p:nvPicPr>
          <p:cNvPr id="44034" name="Picture 7"/>
          <p:cNvPicPr>
            <a:picLocks noGrp="1" noChangeAspect="1" noChangeArrowheads="1"/>
          </p:cNvPicPr>
          <p:nvPr>
            <p:ph idx="1"/>
          </p:nvPr>
        </p:nvPicPr>
        <p:blipFill>
          <a:blip r:embed="rId3"/>
          <a:srcRect/>
          <a:stretch>
            <a:fillRect/>
          </a:stretch>
        </p:blipFill>
        <p:spPr>
          <a:xfrm>
            <a:off x="749300" y="1905000"/>
            <a:ext cx="7648575" cy="4114800"/>
          </a:xfrm>
          <a:ln>
            <a:solidFill>
              <a:schemeClr val="tx1"/>
            </a:solidFill>
          </a:ln>
        </p:spPr>
      </p:pic>
      <p:sp>
        <p:nvSpPr>
          <p:cNvPr id="5" name="Slide Number Placeholder 5"/>
          <p:cNvSpPr>
            <a:spLocks noGrp="1"/>
          </p:cNvSpPr>
          <p:nvPr>
            <p:ph type="sldNum" sz="quarter" idx="12"/>
          </p:nvPr>
        </p:nvSpPr>
        <p:spPr/>
        <p:txBody>
          <a:bodyPr/>
          <a:lstStyle/>
          <a:p>
            <a:pPr>
              <a:defRPr/>
            </a:pPr>
            <a:fld id="{14154FC0-273C-4EFA-92F6-95DA9C46A2F2}" type="slidenum">
              <a:rPr lang="en-US"/>
              <a:pPr>
                <a:defRPr/>
              </a:pPr>
              <a:t>25</a:t>
            </a:fld>
            <a:endParaRPr lang="en-US"/>
          </a:p>
        </p:txBody>
      </p:sp>
      <p:sp>
        <p:nvSpPr>
          <p:cNvPr id="44036" name="Text Box 4"/>
          <p:cNvSpPr txBox="1">
            <a:spLocks noChangeArrowheads="1"/>
          </p:cNvSpPr>
          <p:nvPr/>
        </p:nvSpPr>
        <p:spPr bwMode="auto">
          <a:xfrm>
            <a:off x="611188" y="6019800"/>
            <a:ext cx="7924800" cy="488950"/>
          </a:xfrm>
          <a:prstGeom prst="rect">
            <a:avLst/>
          </a:prstGeom>
          <a:noFill/>
          <a:ln w="9525">
            <a:noFill/>
            <a:miter lim="800000"/>
            <a:headEnd/>
            <a:tailEnd/>
          </a:ln>
        </p:spPr>
        <p:txBody>
          <a:bodyPr>
            <a:spAutoFit/>
          </a:bodyPr>
          <a:lstStyle/>
          <a:p>
            <a:pPr>
              <a:spcBef>
                <a:spcPct val="50000"/>
              </a:spcBef>
            </a:pPr>
            <a:r>
              <a:rPr lang="en-US" altLang="en-US" sz="1600" b="1" baseline="-25000">
                <a:solidFill>
                  <a:srgbClr val="0070C0"/>
                </a:solidFill>
                <a:latin typeface="Times New Roman" pitchFamily="18" charset="0"/>
              </a:rPr>
              <a:t>Senior PsychCare </a:t>
            </a:r>
            <a:r>
              <a:rPr lang="en-US" altLang="en-US" sz="1600" baseline="-25000">
                <a:solidFill>
                  <a:srgbClr val="0070C0"/>
                </a:solidFill>
                <a:latin typeface="Times New Roman" pitchFamily="18" charset="0"/>
              </a:rPr>
              <a:t>in affiliation with</a:t>
            </a:r>
            <a:r>
              <a:rPr lang="en-US" altLang="en-US" sz="1600" b="1" baseline="-25000">
                <a:solidFill>
                  <a:srgbClr val="0070C0"/>
                </a:solidFill>
                <a:latin typeface="Times New Roman" pitchFamily="18" charset="0"/>
              </a:rPr>
              <a:t> Senior Psychological Care</a:t>
            </a:r>
          </a:p>
          <a:p>
            <a:pPr>
              <a:spcBef>
                <a:spcPct val="50000"/>
              </a:spcBef>
            </a:pPr>
            <a:r>
              <a:rPr lang="en-US" altLang="en-US" sz="1500" b="1" baseline="-25000">
                <a:solidFill>
                  <a:srgbClr val="0070C0"/>
                </a:solidFill>
                <a:latin typeface="Times New Roman" pitchFamily="18" charset="0"/>
              </a:rPr>
              <a:t>www.spchealth.com </a:t>
            </a:r>
            <a:endParaRPr lang="en-US" altLang="en-US" sz="1500" baseline="-25000">
              <a:solidFill>
                <a:srgbClr val="0070C0"/>
              </a:solidFill>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US" sz="2400" smtClean="0">
                <a:solidFill>
                  <a:srgbClr val="0070C0"/>
                </a:solidFill>
                <a:latin typeface="Times New Roman" pitchFamily="18" charset="0"/>
              </a:rPr>
              <a:t>Barriers to Success in Management:</a:t>
            </a:r>
            <a:br>
              <a:rPr lang="en-US" sz="2400" smtClean="0">
                <a:solidFill>
                  <a:srgbClr val="0070C0"/>
                </a:solidFill>
                <a:latin typeface="Times New Roman" pitchFamily="18" charset="0"/>
              </a:rPr>
            </a:br>
            <a:r>
              <a:rPr lang="en-US" sz="2400" smtClean="0">
                <a:solidFill>
                  <a:srgbClr val="0070C0"/>
                </a:solidFill>
                <a:latin typeface="Times New Roman" pitchFamily="18" charset="0"/>
              </a:rPr>
              <a:t>(lack of skills or knowledge)</a:t>
            </a:r>
            <a:br>
              <a:rPr lang="en-US" sz="2400" smtClean="0">
                <a:solidFill>
                  <a:srgbClr val="0070C0"/>
                </a:solidFill>
                <a:latin typeface="Times New Roman" pitchFamily="18" charset="0"/>
              </a:rPr>
            </a:br>
            <a:r>
              <a:rPr lang="en-US" sz="2000" smtClean="0">
                <a:solidFill>
                  <a:srgbClr val="0070C0"/>
                </a:solidFill>
                <a:latin typeface="Times New Roman" pitchFamily="18" charset="0"/>
              </a:rPr>
              <a:t>Understanding Organizational Issues in the Five Phases of Growth</a:t>
            </a:r>
          </a:p>
        </p:txBody>
      </p:sp>
      <p:graphicFrame>
        <p:nvGraphicFramePr>
          <p:cNvPr id="119914" name="Group 106"/>
          <p:cNvGraphicFramePr>
            <a:graphicFrameLocks noGrp="1"/>
          </p:cNvGraphicFramePr>
          <p:nvPr>
            <p:ph type="tbl" idx="1"/>
          </p:nvPr>
        </p:nvGraphicFramePr>
        <p:xfrm>
          <a:off x="838200" y="2057400"/>
          <a:ext cx="7924800" cy="3581400"/>
        </p:xfrm>
        <a:graphic>
          <a:graphicData uri="http://schemas.openxmlformats.org/drawingml/2006/table">
            <a:tbl>
              <a:tblPr/>
              <a:tblGrid>
                <a:gridCol w="1320800"/>
                <a:gridCol w="1498600"/>
                <a:gridCol w="1143000"/>
                <a:gridCol w="1320800"/>
                <a:gridCol w="1320800"/>
                <a:gridCol w="1320800"/>
              </a:tblGrid>
              <a:tr h="32564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Times New Roman" pitchFamily="18" charset="0"/>
                        </a:rPr>
                        <a:t>Category</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rgbClr val="FF0000"/>
                          </a:solidFill>
                          <a:effectLst/>
                          <a:latin typeface="Times New Roman" pitchFamily="18" charset="0"/>
                        </a:rPr>
                        <a:t>Phase 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Times New Roman" pitchFamily="18" charset="0"/>
                        </a:rPr>
                        <a:t>Phase 2</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rgbClr val="009900"/>
                          </a:solidFill>
                          <a:effectLst/>
                          <a:latin typeface="Times New Roman" pitchFamily="18" charset="0"/>
                        </a:rPr>
                        <a:t>Phase 3</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rgbClr val="0070C0"/>
                          </a:solidFill>
                          <a:effectLst/>
                          <a:latin typeface="Times New Roman" pitchFamily="18" charset="0"/>
                        </a:rPr>
                        <a:t>Phase 4</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latin typeface="Times New Roman" pitchFamily="18" charset="0"/>
                        </a:rPr>
                        <a:t>Phase 5</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270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Times New Roman" pitchFamily="18" charset="0"/>
                        </a:rPr>
                        <a:t>Organization Structure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smtClean="0">
                          <a:ln>
                            <a:noFill/>
                          </a:ln>
                          <a:solidFill>
                            <a:srgbClr val="FF0000"/>
                          </a:solidFill>
                          <a:effectLst/>
                          <a:latin typeface="Times New Roman" pitchFamily="18" charset="0"/>
                        </a:rPr>
                        <a:t>Informal</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smtClean="0">
                          <a:ln>
                            <a:noFill/>
                          </a:ln>
                          <a:solidFill>
                            <a:schemeClr val="tx1"/>
                          </a:solidFill>
                          <a:effectLst/>
                          <a:latin typeface="Times New Roman" pitchFamily="18" charset="0"/>
                        </a:rPr>
                        <a:t>Centralized &amp; functional</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dirty="0" smtClean="0">
                          <a:ln>
                            <a:noFill/>
                          </a:ln>
                          <a:solidFill>
                            <a:srgbClr val="009900"/>
                          </a:solidFill>
                          <a:effectLst/>
                          <a:latin typeface="Times New Roman" pitchFamily="18" charset="0"/>
                        </a:rPr>
                        <a:t>Decentralized &amp; geographical</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dirty="0" smtClean="0">
                          <a:ln>
                            <a:noFill/>
                          </a:ln>
                          <a:solidFill>
                            <a:srgbClr val="0070C0"/>
                          </a:solidFill>
                          <a:effectLst/>
                          <a:latin typeface="Times New Roman" pitchFamily="18" charset="0"/>
                        </a:rPr>
                        <a:t>Line-staff &amp; product groups</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smtClean="0">
                          <a:ln>
                            <a:noFill/>
                          </a:ln>
                          <a:solidFill>
                            <a:schemeClr val="tx1"/>
                          </a:solidFill>
                          <a:effectLst/>
                          <a:latin typeface="Times New Roman" pitchFamily="18" charset="0"/>
                        </a:rPr>
                        <a:t>Matrix of teams</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93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sng" strike="noStrike" cap="none" normalizeH="0" baseline="0" dirty="0" smtClean="0">
                          <a:ln>
                            <a:noFill/>
                          </a:ln>
                          <a:solidFill>
                            <a:schemeClr val="tx1"/>
                          </a:solidFill>
                          <a:effectLst/>
                          <a:latin typeface="Times New Roman" pitchFamily="18" charset="0"/>
                        </a:rPr>
                        <a:t>Top Management Style</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sng" strike="noStrike" cap="none" normalizeH="0" baseline="0" dirty="0" smtClean="0">
                          <a:ln>
                            <a:noFill/>
                          </a:ln>
                          <a:solidFill>
                            <a:srgbClr val="FF0000"/>
                          </a:solidFill>
                          <a:effectLst/>
                          <a:latin typeface="Times New Roman" pitchFamily="18" charset="0"/>
                        </a:rPr>
                        <a:t>Individualistic &amp; Entrepreneurial</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sng" strike="noStrike" cap="none" normalizeH="0" baseline="0" dirty="0" smtClean="0">
                          <a:ln>
                            <a:noFill/>
                          </a:ln>
                          <a:solidFill>
                            <a:schemeClr val="tx1"/>
                          </a:solidFill>
                          <a:effectLst/>
                          <a:latin typeface="Times New Roman" pitchFamily="18" charset="0"/>
                        </a:rPr>
                        <a:t>Directive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sng" strike="noStrike" cap="none" normalizeH="0" baseline="0" dirty="0" err="1" smtClean="0">
                          <a:ln>
                            <a:noFill/>
                          </a:ln>
                          <a:solidFill>
                            <a:srgbClr val="009900"/>
                          </a:solidFill>
                          <a:effectLst/>
                          <a:latin typeface="Times New Roman" pitchFamily="18" charset="0"/>
                        </a:rPr>
                        <a:t>Delegative</a:t>
                      </a:r>
                      <a:endParaRPr kumimoji="0" lang="en-US" sz="1400" b="1" i="0" u="sng" strike="noStrike" cap="none" normalizeH="0" baseline="0" dirty="0" smtClean="0">
                        <a:ln>
                          <a:noFill/>
                        </a:ln>
                        <a:solidFill>
                          <a:srgbClr val="009900"/>
                        </a:solidFill>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sng" strike="noStrike" cap="none" normalizeH="0" baseline="0" dirty="0" smtClean="0">
                          <a:ln>
                            <a:noFill/>
                          </a:ln>
                          <a:solidFill>
                            <a:srgbClr val="0070C0"/>
                          </a:solidFill>
                          <a:effectLst/>
                          <a:latin typeface="Times New Roman" pitchFamily="18" charset="0"/>
                        </a:rPr>
                        <a:t>Watchdog</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sng" strike="noStrike" cap="none" normalizeH="0" baseline="0" dirty="0" smtClean="0">
                          <a:ln>
                            <a:noFill/>
                          </a:ln>
                          <a:solidFill>
                            <a:schemeClr val="tx1"/>
                          </a:solidFill>
                          <a:effectLst/>
                          <a:latin typeface="Times New Roman" pitchFamily="18" charset="0"/>
                        </a:rPr>
                        <a:t>Participative</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78154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smtClean="0">
                          <a:ln>
                            <a:noFill/>
                          </a:ln>
                          <a:solidFill>
                            <a:schemeClr val="tx1"/>
                          </a:solidFill>
                          <a:effectLst/>
                          <a:latin typeface="Times New Roman" pitchFamily="18" charset="0"/>
                        </a:rPr>
                        <a:t>Management Reward Emphasis</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dirty="0" smtClean="0">
                          <a:ln>
                            <a:noFill/>
                          </a:ln>
                          <a:solidFill>
                            <a:srgbClr val="FF0000"/>
                          </a:solidFill>
                          <a:effectLst/>
                          <a:latin typeface="Times New Roman" pitchFamily="18" charset="0"/>
                        </a:rPr>
                        <a:t>Ownership</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dirty="0" smtClean="0">
                          <a:ln>
                            <a:noFill/>
                          </a:ln>
                          <a:solidFill>
                            <a:schemeClr val="tx1"/>
                          </a:solidFill>
                          <a:effectLst/>
                          <a:latin typeface="Times New Roman" pitchFamily="18" charset="0"/>
                        </a:rPr>
                        <a:t>Salary &amp; merit increases</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dirty="0" smtClean="0">
                          <a:ln>
                            <a:noFill/>
                          </a:ln>
                          <a:solidFill>
                            <a:srgbClr val="009900"/>
                          </a:solidFill>
                          <a:effectLst/>
                          <a:latin typeface="Times New Roman" pitchFamily="18" charset="0"/>
                        </a:rPr>
                        <a:t>Individual bonus</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dirty="0" smtClean="0">
                          <a:ln>
                            <a:noFill/>
                          </a:ln>
                          <a:solidFill>
                            <a:srgbClr val="0070C0"/>
                          </a:solidFill>
                          <a:effectLst/>
                          <a:latin typeface="Times New Roman" pitchFamily="18" charset="0"/>
                        </a:rPr>
                        <a:t>Profit sharing &amp; stock options</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smtClean="0">
                          <a:ln>
                            <a:noFill/>
                          </a:ln>
                          <a:solidFill>
                            <a:schemeClr val="tx1"/>
                          </a:solidFill>
                          <a:effectLst/>
                          <a:latin typeface="Times New Roman" pitchFamily="18" charset="0"/>
                        </a:rPr>
                        <a:t>Team bonus</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32701">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400" b="1" i="0" u="none" strike="noStrike" cap="none" normalizeH="0" baseline="0" smtClean="0">
                        <a:ln>
                          <a:noFill/>
                        </a:ln>
                        <a:solidFill>
                          <a:schemeClr val="tx1"/>
                        </a:solidFill>
                        <a:effectLst/>
                        <a:latin typeface="Times New Roman" pitchFamily="18"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smtClean="0">
                          <a:ln>
                            <a:noFill/>
                          </a:ln>
                          <a:solidFill>
                            <a:srgbClr val="FF0000"/>
                          </a:solidFill>
                          <a:effectLst/>
                          <a:latin typeface="Times New Roman" pitchFamily="18" charset="0"/>
                        </a:rPr>
                        <a:t>Small or Individual Group Practice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300" b="0" i="0" u="none" strike="noStrike" cap="none" normalizeH="0" baseline="0" dirty="0" smtClean="0">
                        <a:ln>
                          <a:noFill/>
                        </a:ln>
                        <a:solidFill>
                          <a:schemeClr val="tx1"/>
                        </a:solidFill>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dirty="0" smtClean="0">
                          <a:ln>
                            <a:noFill/>
                          </a:ln>
                          <a:solidFill>
                            <a:srgbClr val="009900"/>
                          </a:solidFill>
                          <a:effectLst/>
                          <a:latin typeface="Times New Roman" pitchFamily="18" charset="0"/>
                        </a:rPr>
                        <a:t>Large Group Practice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300" b="0" i="0" u="none" strike="noStrike" cap="none" normalizeH="0" baseline="0" dirty="0" smtClean="0">
                          <a:ln>
                            <a:noFill/>
                          </a:ln>
                          <a:solidFill>
                            <a:srgbClr val="0070C0"/>
                          </a:solidFill>
                          <a:effectLst/>
                          <a:latin typeface="Times New Roman" pitchFamily="18" charset="0"/>
                        </a:rPr>
                        <a:t>Corporations</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300" b="0" i="0" u="none" strike="noStrike" cap="none" normalizeH="0" baseline="0" dirty="0" smtClean="0">
                        <a:ln>
                          <a:noFill/>
                        </a:ln>
                        <a:solidFill>
                          <a:schemeClr val="tx1"/>
                        </a:solidFill>
                        <a:effectLst/>
                        <a:latin typeface="Times New Roman" pitchFamily="18"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 name="Slide Number Placeholder 5"/>
          <p:cNvSpPr>
            <a:spLocks noGrp="1"/>
          </p:cNvSpPr>
          <p:nvPr>
            <p:ph type="sldNum" sz="quarter" idx="12"/>
          </p:nvPr>
        </p:nvSpPr>
        <p:spPr/>
        <p:txBody>
          <a:bodyPr/>
          <a:lstStyle/>
          <a:p>
            <a:pPr>
              <a:defRPr/>
            </a:pPr>
            <a:fld id="{96AF8CD0-C757-4529-B0B1-426C4AB31E60}" type="slidenum">
              <a:rPr lang="en-US"/>
              <a:pPr>
                <a:defRPr/>
              </a:pPr>
              <a:t>26</a:t>
            </a:fld>
            <a:endParaRPr lang="en-US"/>
          </a:p>
        </p:txBody>
      </p:sp>
      <p:sp>
        <p:nvSpPr>
          <p:cNvPr id="46127" name="Text Box 66"/>
          <p:cNvSpPr txBox="1">
            <a:spLocks noChangeArrowheads="1"/>
          </p:cNvSpPr>
          <p:nvPr/>
        </p:nvSpPr>
        <p:spPr bwMode="auto">
          <a:xfrm>
            <a:off x="914400" y="5959475"/>
            <a:ext cx="7924800" cy="488950"/>
          </a:xfrm>
          <a:prstGeom prst="rect">
            <a:avLst/>
          </a:prstGeom>
          <a:noFill/>
          <a:ln w="9525">
            <a:noFill/>
            <a:miter lim="800000"/>
            <a:headEnd/>
            <a:tailEnd/>
          </a:ln>
        </p:spPr>
        <p:txBody>
          <a:bodyPr>
            <a:spAutoFit/>
          </a:bodyPr>
          <a:lstStyle/>
          <a:p>
            <a:pPr>
              <a:spcBef>
                <a:spcPct val="50000"/>
              </a:spcBef>
            </a:pPr>
            <a:r>
              <a:rPr lang="en-US" altLang="en-US" sz="1600" b="1" baseline="-25000">
                <a:solidFill>
                  <a:srgbClr val="0070C0"/>
                </a:solidFill>
                <a:latin typeface="Times New Roman" pitchFamily="18" charset="0"/>
              </a:rPr>
              <a:t>Senior PsychCare </a:t>
            </a:r>
            <a:r>
              <a:rPr lang="en-US" altLang="en-US" sz="1600" baseline="-25000">
                <a:solidFill>
                  <a:srgbClr val="0070C0"/>
                </a:solidFill>
                <a:latin typeface="Times New Roman" pitchFamily="18" charset="0"/>
              </a:rPr>
              <a:t>in affiliation with</a:t>
            </a:r>
            <a:r>
              <a:rPr lang="en-US" altLang="en-US" sz="1600" b="1" baseline="-25000">
                <a:solidFill>
                  <a:srgbClr val="0070C0"/>
                </a:solidFill>
                <a:latin typeface="Times New Roman" pitchFamily="18" charset="0"/>
              </a:rPr>
              <a:t> Senior Psychological Care</a:t>
            </a:r>
          </a:p>
          <a:p>
            <a:pPr>
              <a:spcBef>
                <a:spcPct val="50000"/>
              </a:spcBef>
            </a:pPr>
            <a:r>
              <a:rPr lang="en-US" altLang="en-US" sz="1500" b="1" baseline="-25000">
                <a:solidFill>
                  <a:srgbClr val="0070C0"/>
                </a:solidFill>
                <a:latin typeface="Times New Roman" pitchFamily="18" charset="0"/>
              </a:rPr>
              <a:t>www.spchealth.com </a:t>
            </a:r>
            <a:endParaRPr lang="en-US" altLang="en-US" sz="1500" baseline="-25000">
              <a:solidFill>
                <a:srgbClr val="0070C0"/>
              </a:solidFill>
              <a:latin typeface="Times New Roman" pitchFamily="18" charset="0"/>
            </a:endParaRPr>
          </a:p>
        </p:txBody>
      </p:sp>
      <p:sp>
        <p:nvSpPr>
          <p:cNvPr id="46128" name="Text Box 107"/>
          <p:cNvSpPr txBox="1">
            <a:spLocks noChangeArrowheads="1"/>
          </p:cNvSpPr>
          <p:nvPr/>
        </p:nvSpPr>
        <p:spPr bwMode="auto">
          <a:xfrm>
            <a:off x="7010400" y="5622925"/>
            <a:ext cx="1524000" cy="336550"/>
          </a:xfrm>
          <a:prstGeom prst="rect">
            <a:avLst/>
          </a:prstGeom>
          <a:noFill/>
          <a:ln w="9525">
            <a:noFill/>
            <a:miter lim="800000"/>
            <a:headEnd/>
            <a:tailEnd/>
          </a:ln>
        </p:spPr>
        <p:txBody>
          <a:bodyPr>
            <a:spAutoFit/>
          </a:bodyPr>
          <a:lstStyle/>
          <a:p>
            <a:pPr>
              <a:spcBef>
                <a:spcPct val="50000"/>
              </a:spcBef>
            </a:pPr>
            <a:r>
              <a:rPr lang="en-US" altLang="en-US" sz="1200" baseline="-25000">
                <a:latin typeface="Times New Roman" pitchFamily="18" charset="0"/>
              </a:rPr>
              <a:t>* Based on the Belbin Theory of Team Roles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51665BF-338E-453F-B464-F4EBED99903B}" type="slidenum">
              <a:rPr lang="en-US" altLang="en-US"/>
              <a:pPr>
                <a:defRPr/>
              </a:pPr>
              <a:t>27</a:t>
            </a:fld>
            <a:endParaRPr lang="en-US" altLang="en-US"/>
          </a:p>
        </p:txBody>
      </p:sp>
      <p:sp>
        <p:nvSpPr>
          <p:cNvPr id="48130" name="Rectangle 2"/>
          <p:cNvSpPr>
            <a:spLocks noGrp="1" noChangeArrowheads="1"/>
          </p:cNvSpPr>
          <p:nvPr>
            <p:ph type="title"/>
          </p:nvPr>
        </p:nvSpPr>
        <p:spPr>
          <a:xfrm>
            <a:off x="457200" y="274638"/>
            <a:ext cx="8229600" cy="1401762"/>
          </a:xfrm>
        </p:spPr>
        <p:txBody>
          <a:bodyPr/>
          <a:lstStyle/>
          <a:p>
            <a:r>
              <a:rPr lang="en-US" altLang="en-US" sz="3200" smtClean="0">
                <a:solidFill>
                  <a:srgbClr val="0070C0"/>
                </a:solidFill>
                <a:latin typeface="Times New Roman" pitchFamily="18" charset="0"/>
              </a:rPr>
              <a:t>Barriers to Success: Conflicts Between and Among Managers - Affects Perception of Problems and Performance </a:t>
            </a:r>
          </a:p>
        </p:txBody>
      </p:sp>
      <p:pic>
        <p:nvPicPr>
          <p:cNvPr id="48131" name="Picture 51"/>
          <p:cNvPicPr>
            <a:picLocks noGrp="1" noChangeAspect="1" noChangeArrowheads="1"/>
          </p:cNvPicPr>
          <p:nvPr>
            <p:ph type="body" idx="1"/>
          </p:nvPr>
        </p:nvPicPr>
        <p:blipFill>
          <a:blip r:embed="rId2"/>
          <a:srcRect/>
          <a:stretch>
            <a:fillRect/>
          </a:stretch>
        </p:blipFill>
        <p:spPr>
          <a:xfrm>
            <a:off x="2209800" y="1905000"/>
            <a:ext cx="4719638" cy="4113213"/>
          </a:xfrm>
        </p:spPr>
      </p:pic>
      <p:sp>
        <p:nvSpPr>
          <p:cNvPr id="48132" name="Text Box 54"/>
          <p:cNvSpPr txBox="1">
            <a:spLocks noChangeArrowheads="1"/>
          </p:cNvSpPr>
          <p:nvPr/>
        </p:nvSpPr>
        <p:spPr bwMode="auto">
          <a:xfrm>
            <a:off x="598488" y="6096000"/>
            <a:ext cx="7924800" cy="630238"/>
          </a:xfrm>
          <a:prstGeom prst="rect">
            <a:avLst/>
          </a:prstGeom>
          <a:noFill/>
          <a:ln w="9525">
            <a:noFill/>
            <a:miter lim="800000"/>
            <a:headEnd/>
            <a:tailEnd/>
          </a:ln>
        </p:spPr>
        <p:txBody>
          <a:bodyPr>
            <a:spAutoFit/>
          </a:bodyPr>
          <a:lstStyle/>
          <a:p>
            <a:pPr algn="ctr">
              <a:spcBef>
                <a:spcPct val="50000"/>
              </a:spcBef>
            </a:pPr>
            <a:r>
              <a:rPr lang="en-US" altLang="en-US" sz="1400" b="1">
                <a:solidFill>
                  <a:srgbClr val="0070C0"/>
                </a:solidFill>
                <a:latin typeface="Times New Roman" pitchFamily="18" charset="0"/>
              </a:rPr>
              <a:t>Senior PsychCare </a:t>
            </a:r>
            <a:r>
              <a:rPr lang="en-US" altLang="en-US" sz="1400">
                <a:solidFill>
                  <a:srgbClr val="0070C0"/>
                </a:solidFill>
                <a:latin typeface="Times New Roman" pitchFamily="18" charset="0"/>
              </a:rPr>
              <a:t>in affiliation with</a:t>
            </a:r>
            <a:r>
              <a:rPr lang="en-US" altLang="en-US" sz="1400" b="1">
                <a:solidFill>
                  <a:srgbClr val="0070C0"/>
                </a:solidFill>
                <a:latin typeface="Times New Roman" pitchFamily="18" charset="0"/>
              </a:rPr>
              <a:t> Senior Psychological Care</a:t>
            </a:r>
          </a:p>
          <a:p>
            <a:pPr algn="ctr">
              <a:spcBef>
                <a:spcPct val="50000"/>
              </a:spcBef>
            </a:pPr>
            <a:r>
              <a:rPr lang="en-US" altLang="en-US" sz="1400" b="1">
                <a:solidFill>
                  <a:srgbClr val="0070C0"/>
                </a:solidFill>
                <a:latin typeface="Times New Roman" pitchFamily="18" charset="0"/>
              </a:rPr>
              <a:t>www.spchealth.com </a:t>
            </a:r>
            <a:endParaRPr lang="en-US" altLang="en-US" sz="1400">
              <a:solidFill>
                <a:srgbClr val="0070C0"/>
              </a:solidFill>
              <a:latin typeface="Times New Roman" pitchFamily="18" charset="0"/>
            </a:endParaRPr>
          </a:p>
        </p:txBody>
      </p:sp>
      <p:sp>
        <p:nvSpPr>
          <p:cNvPr id="48133" name="TextBox 1"/>
          <p:cNvSpPr txBox="1">
            <a:spLocks noChangeArrowheads="1"/>
          </p:cNvSpPr>
          <p:nvPr/>
        </p:nvSpPr>
        <p:spPr bwMode="auto">
          <a:xfrm>
            <a:off x="3124200" y="3276600"/>
            <a:ext cx="1143000" cy="369888"/>
          </a:xfrm>
          <a:prstGeom prst="rect">
            <a:avLst/>
          </a:prstGeom>
          <a:noFill/>
          <a:ln w="9525">
            <a:noFill/>
            <a:miter lim="800000"/>
            <a:headEnd/>
            <a:tailEnd/>
          </a:ln>
        </p:spPr>
        <p:txBody>
          <a:bodyPr>
            <a:spAutoFit/>
          </a:bodyPr>
          <a:lstStyle/>
          <a:p>
            <a:r>
              <a:rPr lang="en-US">
                <a:latin typeface="Times New Roman" pitchFamily="18" charset="0"/>
              </a:rPr>
              <a:t>Practical</a:t>
            </a:r>
          </a:p>
        </p:txBody>
      </p:sp>
      <p:sp>
        <p:nvSpPr>
          <p:cNvPr id="48134" name="TextBox 2"/>
          <p:cNvSpPr txBox="1">
            <a:spLocks noChangeArrowheads="1"/>
          </p:cNvSpPr>
          <p:nvPr/>
        </p:nvSpPr>
        <p:spPr bwMode="auto">
          <a:xfrm>
            <a:off x="5638800" y="3352800"/>
            <a:ext cx="1143000" cy="369888"/>
          </a:xfrm>
          <a:prstGeom prst="rect">
            <a:avLst/>
          </a:prstGeom>
          <a:noFill/>
          <a:ln w="9525">
            <a:noFill/>
            <a:miter lim="800000"/>
            <a:headEnd/>
            <a:tailEnd/>
          </a:ln>
        </p:spPr>
        <p:txBody>
          <a:bodyPr>
            <a:spAutoFit/>
          </a:bodyPr>
          <a:lstStyle/>
          <a:p>
            <a:r>
              <a:rPr lang="en-US">
                <a:latin typeface="Times New Roman" pitchFamily="18" charset="0"/>
              </a:rPr>
              <a:t>Idealistic</a:t>
            </a:r>
          </a:p>
        </p:txBody>
      </p:sp>
      <p:sp>
        <p:nvSpPr>
          <p:cNvPr id="48135" name="TextBox 3"/>
          <p:cNvSpPr txBox="1">
            <a:spLocks noChangeArrowheads="1"/>
          </p:cNvSpPr>
          <p:nvPr/>
        </p:nvSpPr>
        <p:spPr bwMode="auto">
          <a:xfrm>
            <a:off x="4343400" y="5562600"/>
            <a:ext cx="1143000" cy="369888"/>
          </a:xfrm>
          <a:prstGeom prst="rect">
            <a:avLst/>
          </a:prstGeom>
          <a:noFill/>
          <a:ln w="9525">
            <a:noFill/>
            <a:miter lim="800000"/>
            <a:headEnd/>
            <a:tailEnd/>
          </a:ln>
        </p:spPr>
        <p:txBody>
          <a:bodyPr>
            <a:spAutoFit/>
          </a:bodyPr>
          <a:lstStyle/>
          <a:p>
            <a:r>
              <a:rPr lang="en-US">
                <a:latin typeface="Times New Roman" pitchFamily="18" charset="0"/>
              </a:rPr>
              <a:t>Realistic</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001000" cy="14478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1122" name="Rectangle 2"/>
          <p:cNvSpPr>
            <a:spLocks noGrp="1" noChangeArrowheads="1"/>
          </p:cNvSpPr>
          <p:nvPr>
            <p:ph type="title"/>
          </p:nvPr>
        </p:nvSpPr>
        <p:spPr>
          <a:xfrm>
            <a:off x="457200" y="274638"/>
            <a:ext cx="8229600" cy="1477962"/>
          </a:xfrm>
        </p:spPr>
        <p:txBody>
          <a:bodyPr rtlCol="0">
            <a:normAutofit fontScale="90000"/>
          </a:bodyPr>
          <a:lstStyle/>
          <a:p>
            <a:pPr fontAlgn="auto">
              <a:spcAft>
                <a:spcPts val="0"/>
              </a:spcAft>
              <a:defRPr/>
            </a:pPr>
            <a:r>
              <a:rPr lang="en-US" sz="2400" dirty="0" smtClean="0">
                <a:solidFill>
                  <a:schemeClr val="accent1">
                    <a:lumMod val="10000"/>
                  </a:schemeClr>
                </a:solidFill>
                <a:latin typeface="Times New Roman" pitchFamily="18" charset="0"/>
              </a:rPr>
              <a:t>BARRIERS TO SUCCESS:</a:t>
            </a:r>
            <a:br>
              <a:rPr lang="en-US" sz="2400" dirty="0" smtClean="0">
                <a:solidFill>
                  <a:schemeClr val="accent1">
                    <a:lumMod val="10000"/>
                  </a:schemeClr>
                </a:solidFill>
                <a:latin typeface="Times New Roman" pitchFamily="18" charset="0"/>
              </a:rPr>
            </a:br>
            <a:r>
              <a:rPr lang="en-US" sz="2700" dirty="0" smtClean="0">
                <a:solidFill>
                  <a:schemeClr val="accent1">
                    <a:lumMod val="10000"/>
                  </a:schemeClr>
                </a:solidFill>
                <a:latin typeface="Times New Roman" pitchFamily="18" charset="0"/>
              </a:rPr>
              <a:t>Change and Resistance to Change, Persist Because of Isolation and Avoid Discussion of Emotion and Loss</a:t>
            </a:r>
            <a:r>
              <a:rPr lang="en-US" sz="2400" dirty="0" smtClean="0">
                <a:solidFill>
                  <a:schemeClr val="accent1">
                    <a:lumMod val="10000"/>
                  </a:schemeClr>
                </a:solidFill>
                <a:latin typeface="Times New Roman" pitchFamily="18" charset="0"/>
              </a:rPr>
              <a:t/>
            </a:r>
            <a:br>
              <a:rPr lang="en-US" sz="2400" dirty="0" smtClean="0">
                <a:solidFill>
                  <a:schemeClr val="accent1">
                    <a:lumMod val="10000"/>
                  </a:schemeClr>
                </a:solidFill>
                <a:latin typeface="Times New Roman" pitchFamily="18" charset="0"/>
              </a:rPr>
            </a:br>
            <a:r>
              <a:rPr lang="en-US" sz="1800" dirty="0" smtClean="0">
                <a:solidFill>
                  <a:schemeClr val="accent1">
                    <a:lumMod val="10000"/>
                  </a:schemeClr>
                </a:solidFill>
                <a:latin typeface="Times New Roman" pitchFamily="18" charset="0"/>
              </a:rPr>
              <a:t>Fast growing companies – things will never stay the same</a:t>
            </a:r>
          </a:p>
        </p:txBody>
      </p:sp>
      <p:sp>
        <p:nvSpPr>
          <p:cNvPr id="28" name="Slide Number Placeholder 5"/>
          <p:cNvSpPr>
            <a:spLocks noGrp="1"/>
          </p:cNvSpPr>
          <p:nvPr>
            <p:ph type="sldNum" sz="quarter" idx="12"/>
          </p:nvPr>
        </p:nvSpPr>
        <p:spPr/>
        <p:txBody>
          <a:bodyPr/>
          <a:lstStyle/>
          <a:p>
            <a:pPr>
              <a:defRPr/>
            </a:pPr>
            <a:fld id="{F1A7AC7B-A314-4652-B5D8-ADFEF6F19F00}" type="slidenum">
              <a:rPr lang="en-US"/>
              <a:pPr>
                <a:defRPr/>
              </a:pPr>
              <a:t>28</a:t>
            </a:fld>
            <a:endParaRPr lang="en-US"/>
          </a:p>
        </p:txBody>
      </p:sp>
      <p:sp>
        <p:nvSpPr>
          <p:cNvPr id="49156" name="Text Box 4"/>
          <p:cNvSpPr txBox="1">
            <a:spLocks noChangeArrowheads="1"/>
          </p:cNvSpPr>
          <p:nvPr/>
        </p:nvSpPr>
        <p:spPr bwMode="auto">
          <a:xfrm>
            <a:off x="762000" y="6248400"/>
            <a:ext cx="7924800" cy="488950"/>
          </a:xfrm>
          <a:prstGeom prst="rect">
            <a:avLst/>
          </a:prstGeom>
          <a:noFill/>
          <a:ln w="9525">
            <a:noFill/>
            <a:miter lim="800000"/>
            <a:headEnd/>
            <a:tailEnd/>
          </a:ln>
        </p:spPr>
        <p:txBody>
          <a:bodyPr>
            <a:spAutoFit/>
          </a:bodyPr>
          <a:lstStyle/>
          <a:p>
            <a:pPr>
              <a:spcBef>
                <a:spcPct val="50000"/>
              </a:spcBef>
            </a:pPr>
            <a:r>
              <a:rPr lang="en-US" altLang="en-US" sz="1600" b="1" baseline="-25000">
                <a:solidFill>
                  <a:srgbClr val="0070C0"/>
                </a:solidFill>
                <a:latin typeface="Times New Roman" pitchFamily="18" charset="0"/>
              </a:rPr>
              <a:t>Senior PsychCare </a:t>
            </a:r>
            <a:r>
              <a:rPr lang="en-US" altLang="en-US" sz="1600" baseline="-25000">
                <a:solidFill>
                  <a:srgbClr val="0070C0"/>
                </a:solidFill>
                <a:latin typeface="Times New Roman" pitchFamily="18" charset="0"/>
              </a:rPr>
              <a:t>in affiliation with</a:t>
            </a:r>
            <a:r>
              <a:rPr lang="en-US" altLang="en-US" sz="1600" b="1" baseline="-25000">
                <a:solidFill>
                  <a:srgbClr val="0070C0"/>
                </a:solidFill>
                <a:latin typeface="Times New Roman" pitchFamily="18" charset="0"/>
              </a:rPr>
              <a:t> Senior Psychological Care</a:t>
            </a:r>
          </a:p>
          <a:p>
            <a:pPr>
              <a:spcBef>
                <a:spcPct val="50000"/>
              </a:spcBef>
            </a:pPr>
            <a:r>
              <a:rPr lang="en-US" altLang="en-US" sz="1500" b="1" baseline="-25000">
                <a:solidFill>
                  <a:srgbClr val="0070C0"/>
                </a:solidFill>
                <a:latin typeface="Times New Roman" pitchFamily="18" charset="0"/>
              </a:rPr>
              <a:t>www.spchealth.com </a:t>
            </a:r>
            <a:endParaRPr lang="en-US" altLang="en-US" sz="1500" baseline="-25000">
              <a:solidFill>
                <a:srgbClr val="0070C0"/>
              </a:solidFill>
              <a:latin typeface="Times New Roman" pitchFamily="18" charset="0"/>
            </a:endParaRPr>
          </a:p>
        </p:txBody>
      </p:sp>
      <p:sp>
        <p:nvSpPr>
          <p:cNvPr id="49157" name="Line 29"/>
          <p:cNvSpPr>
            <a:spLocks noChangeShapeType="1"/>
          </p:cNvSpPr>
          <p:nvPr/>
        </p:nvSpPr>
        <p:spPr bwMode="auto">
          <a:xfrm>
            <a:off x="2035175" y="2452688"/>
            <a:ext cx="0" cy="3505200"/>
          </a:xfrm>
          <a:prstGeom prst="line">
            <a:avLst/>
          </a:prstGeom>
          <a:noFill/>
          <a:ln w="9525">
            <a:solidFill>
              <a:schemeClr val="tx1"/>
            </a:solidFill>
            <a:round/>
            <a:headEnd/>
            <a:tailEnd/>
          </a:ln>
        </p:spPr>
        <p:txBody>
          <a:bodyPr/>
          <a:lstStyle/>
          <a:p>
            <a:endParaRPr lang="en-US"/>
          </a:p>
        </p:txBody>
      </p:sp>
      <p:sp>
        <p:nvSpPr>
          <p:cNvPr id="49158" name="Line 30"/>
          <p:cNvSpPr>
            <a:spLocks noChangeShapeType="1"/>
          </p:cNvSpPr>
          <p:nvPr/>
        </p:nvSpPr>
        <p:spPr bwMode="auto">
          <a:xfrm>
            <a:off x="2035175" y="5957888"/>
            <a:ext cx="7010400" cy="0"/>
          </a:xfrm>
          <a:prstGeom prst="line">
            <a:avLst/>
          </a:prstGeom>
          <a:noFill/>
          <a:ln w="9525">
            <a:solidFill>
              <a:schemeClr val="tx1"/>
            </a:solidFill>
            <a:round/>
            <a:headEnd/>
            <a:tailEnd/>
          </a:ln>
        </p:spPr>
        <p:txBody>
          <a:bodyPr/>
          <a:lstStyle/>
          <a:p>
            <a:endParaRPr lang="en-US"/>
          </a:p>
        </p:txBody>
      </p:sp>
      <p:sp>
        <p:nvSpPr>
          <p:cNvPr id="49159" name="Freeform 31"/>
          <p:cNvSpPr>
            <a:spLocks/>
          </p:cNvSpPr>
          <p:nvPr/>
        </p:nvSpPr>
        <p:spPr bwMode="auto">
          <a:xfrm>
            <a:off x="2035175" y="2147888"/>
            <a:ext cx="6858000" cy="3460750"/>
          </a:xfrm>
          <a:custGeom>
            <a:avLst/>
            <a:gdLst>
              <a:gd name="T0" fmla="*/ 0 w 4428"/>
              <a:gd name="T1" fmla="*/ 1713895 h 2940"/>
              <a:gd name="T2" fmla="*/ 260195 w 4428"/>
              <a:gd name="T3" fmla="*/ 1247754 h 2940"/>
              <a:gd name="T4" fmla="*/ 873512 w 4428"/>
              <a:gd name="T5" fmla="*/ 1290130 h 2940"/>
              <a:gd name="T6" fmla="*/ 1338146 w 4428"/>
              <a:gd name="T7" fmla="*/ 2462548 h 2940"/>
              <a:gd name="T8" fmla="*/ 2137317 w 4428"/>
              <a:gd name="T9" fmla="*/ 2533175 h 2940"/>
              <a:gd name="T10" fmla="*/ 2527609 w 4428"/>
              <a:gd name="T11" fmla="*/ 1883401 h 2940"/>
              <a:gd name="T12" fmla="*/ 3010829 w 4428"/>
              <a:gd name="T13" fmla="*/ 993494 h 2940"/>
              <a:gd name="T14" fmla="*/ 3568390 w 4428"/>
              <a:gd name="T15" fmla="*/ 852239 h 2940"/>
              <a:gd name="T16" fmla="*/ 3977268 w 4428"/>
              <a:gd name="T17" fmla="*/ 1403134 h 2940"/>
              <a:gd name="T18" fmla="*/ 4441902 w 4428"/>
              <a:gd name="T19" fmla="*/ 3069944 h 2940"/>
              <a:gd name="T20" fmla="*/ 5687121 w 4428"/>
              <a:gd name="T21" fmla="*/ 3027568 h 2940"/>
              <a:gd name="T22" fmla="*/ 6542049 w 4428"/>
              <a:gd name="T23" fmla="*/ 470850 h 2940"/>
              <a:gd name="T24" fmla="*/ 6858000 w 4428"/>
              <a:gd name="T25" fmla="*/ 202466 h 294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428"/>
              <a:gd name="T40" fmla="*/ 0 h 2940"/>
              <a:gd name="T41" fmla="*/ 4428 w 4428"/>
              <a:gd name="T42" fmla="*/ 2940 h 294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428" h="2940">
                <a:moveTo>
                  <a:pt x="0" y="1456"/>
                </a:moveTo>
                <a:cubicBezTo>
                  <a:pt x="28" y="1390"/>
                  <a:pt x="74" y="1120"/>
                  <a:pt x="168" y="1060"/>
                </a:cubicBezTo>
                <a:cubicBezTo>
                  <a:pt x="262" y="1000"/>
                  <a:pt x="448" y="924"/>
                  <a:pt x="564" y="1096"/>
                </a:cubicBezTo>
                <a:cubicBezTo>
                  <a:pt x="680" y="1268"/>
                  <a:pt x="728" y="1916"/>
                  <a:pt x="864" y="2092"/>
                </a:cubicBezTo>
                <a:cubicBezTo>
                  <a:pt x="1000" y="2268"/>
                  <a:pt x="1252" y="2234"/>
                  <a:pt x="1380" y="2152"/>
                </a:cubicBezTo>
                <a:cubicBezTo>
                  <a:pt x="1508" y="2070"/>
                  <a:pt x="1538" y="1818"/>
                  <a:pt x="1632" y="1600"/>
                </a:cubicBezTo>
                <a:cubicBezTo>
                  <a:pt x="1726" y="1382"/>
                  <a:pt x="1832" y="990"/>
                  <a:pt x="1944" y="844"/>
                </a:cubicBezTo>
                <a:cubicBezTo>
                  <a:pt x="2056" y="698"/>
                  <a:pt x="2200" y="666"/>
                  <a:pt x="2304" y="724"/>
                </a:cubicBezTo>
                <a:cubicBezTo>
                  <a:pt x="2408" y="782"/>
                  <a:pt x="2474" y="878"/>
                  <a:pt x="2568" y="1192"/>
                </a:cubicBezTo>
                <a:cubicBezTo>
                  <a:pt x="2662" y="1506"/>
                  <a:pt x="2684" y="2378"/>
                  <a:pt x="2868" y="2608"/>
                </a:cubicBezTo>
                <a:cubicBezTo>
                  <a:pt x="3052" y="2838"/>
                  <a:pt x="3446" y="2940"/>
                  <a:pt x="3672" y="2572"/>
                </a:cubicBezTo>
                <a:cubicBezTo>
                  <a:pt x="3898" y="2204"/>
                  <a:pt x="4098" y="800"/>
                  <a:pt x="4224" y="400"/>
                </a:cubicBezTo>
                <a:cubicBezTo>
                  <a:pt x="4350" y="0"/>
                  <a:pt x="4386" y="219"/>
                  <a:pt x="4428" y="172"/>
                </a:cubicBezTo>
              </a:path>
            </a:pathLst>
          </a:custGeom>
          <a:noFill/>
          <a:ln w="9525">
            <a:solidFill>
              <a:srgbClr val="FF0000"/>
            </a:solidFill>
            <a:round/>
            <a:headEnd/>
            <a:tailEnd/>
          </a:ln>
        </p:spPr>
        <p:txBody>
          <a:bodyPr/>
          <a:lstStyle/>
          <a:p>
            <a:endParaRPr lang="en-US"/>
          </a:p>
        </p:txBody>
      </p:sp>
      <p:sp>
        <p:nvSpPr>
          <p:cNvPr id="49160" name="Text Box 32"/>
          <p:cNvSpPr txBox="1">
            <a:spLocks noChangeArrowheads="1"/>
          </p:cNvSpPr>
          <p:nvPr/>
        </p:nvSpPr>
        <p:spPr bwMode="auto">
          <a:xfrm>
            <a:off x="1066800" y="5486400"/>
            <a:ext cx="1143000" cy="517525"/>
          </a:xfrm>
          <a:prstGeom prst="rect">
            <a:avLst/>
          </a:prstGeom>
          <a:noFill/>
          <a:ln w="9525">
            <a:noFill/>
            <a:miter lim="800000"/>
            <a:headEnd/>
            <a:tailEnd/>
          </a:ln>
        </p:spPr>
        <p:txBody>
          <a:bodyPr>
            <a:spAutoFit/>
          </a:bodyPr>
          <a:lstStyle/>
          <a:p>
            <a:pPr>
              <a:spcBef>
                <a:spcPct val="50000"/>
              </a:spcBef>
            </a:pPr>
            <a:r>
              <a:rPr lang="en-US" altLang="en-US" sz="1400" b="1">
                <a:latin typeface="Times New Roman" pitchFamily="18" charset="0"/>
              </a:rPr>
              <a:t>Start of Change</a:t>
            </a:r>
          </a:p>
        </p:txBody>
      </p:sp>
      <p:sp>
        <p:nvSpPr>
          <p:cNvPr id="49161" name="Text Box 33"/>
          <p:cNvSpPr txBox="1">
            <a:spLocks noChangeArrowheads="1"/>
          </p:cNvSpPr>
          <p:nvPr/>
        </p:nvSpPr>
        <p:spPr bwMode="auto">
          <a:xfrm>
            <a:off x="4386263" y="4649788"/>
            <a:ext cx="1709737" cy="1004887"/>
          </a:xfrm>
          <a:prstGeom prst="rect">
            <a:avLst/>
          </a:prstGeom>
          <a:noFill/>
          <a:ln w="9525">
            <a:noFill/>
            <a:miter lim="800000"/>
            <a:headEnd/>
            <a:tailEnd/>
          </a:ln>
        </p:spPr>
        <p:txBody>
          <a:bodyPr>
            <a:spAutoFit/>
          </a:bodyPr>
          <a:lstStyle/>
          <a:p>
            <a:r>
              <a:rPr lang="en-US" altLang="en-US" sz="1200" b="1">
                <a:latin typeface="Times New Roman" pitchFamily="18" charset="0"/>
              </a:rPr>
              <a:t>4.  </a:t>
            </a:r>
            <a:r>
              <a:rPr lang="en-US" altLang="en-US" sz="1200" b="1" u="sng">
                <a:latin typeface="Times New Roman" pitchFamily="18" charset="0"/>
              </a:rPr>
              <a:t>Acceptance</a:t>
            </a:r>
          </a:p>
          <a:p>
            <a:r>
              <a:rPr lang="en-US" altLang="en-US" sz="1200">
                <a:latin typeface="Times New Roman" pitchFamily="18" charset="0"/>
              </a:rPr>
              <a:t>     of “new reality”</a:t>
            </a:r>
          </a:p>
          <a:p>
            <a:r>
              <a:rPr lang="en-US" altLang="en-US" sz="1200">
                <a:latin typeface="Times New Roman" pitchFamily="18" charset="0"/>
              </a:rPr>
              <a:t>     Letting go of past</a:t>
            </a:r>
          </a:p>
          <a:p>
            <a:r>
              <a:rPr lang="en-US" altLang="en-US" sz="1200">
                <a:latin typeface="Times New Roman" pitchFamily="18" charset="0"/>
              </a:rPr>
              <a:t>     Relief</a:t>
            </a:r>
          </a:p>
          <a:p>
            <a:r>
              <a:rPr lang="en-US" altLang="en-US" sz="1200">
                <a:latin typeface="Times New Roman" pitchFamily="18" charset="0"/>
              </a:rPr>
              <a:t>     Tentative movement</a:t>
            </a:r>
          </a:p>
        </p:txBody>
      </p:sp>
      <p:sp>
        <p:nvSpPr>
          <p:cNvPr id="49162" name="Text Box 34"/>
          <p:cNvSpPr txBox="1">
            <a:spLocks noChangeArrowheads="1"/>
          </p:cNvSpPr>
          <p:nvPr/>
        </p:nvSpPr>
        <p:spPr bwMode="auto">
          <a:xfrm>
            <a:off x="6400800" y="4648200"/>
            <a:ext cx="1447800" cy="1004888"/>
          </a:xfrm>
          <a:prstGeom prst="rect">
            <a:avLst/>
          </a:prstGeom>
          <a:noFill/>
          <a:ln w="9525">
            <a:noFill/>
            <a:miter lim="800000"/>
            <a:headEnd/>
            <a:tailEnd/>
          </a:ln>
        </p:spPr>
        <p:txBody>
          <a:bodyPr>
            <a:spAutoFit/>
          </a:bodyPr>
          <a:lstStyle/>
          <a:p>
            <a:r>
              <a:rPr lang="en-US" altLang="en-US" sz="1200" b="1">
                <a:latin typeface="Times New Roman" pitchFamily="18" charset="0"/>
              </a:rPr>
              <a:t>5.   </a:t>
            </a:r>
            <a:r>
              <a:rPr lang="en-US" altLang="en-US" sz="1200" b="1" u="sng">
                <a:latin typeface="Times New Roman" pitchFamily="18" charset="0"/>
              </a:rPr>
              <a:t>Testing</a:t>
            </a:r>
            <a:endParaRPr lang="en-US" altLang="en-US" sz="1200">
              <a:latin typeface="Times New Roman" pitchFamily="18" charset="0"/>
            </a:endParaRPr>
          </a:p>
          <a:p>
            <a:r>
              <a:rPr lang="en-US" altLang="en-US" sz="1200">
                <a:latin typeface="Times New Roman" pitchFamily="18" charset="0"/>
              </a:rPr>
              <a:t>     New behaviors</a:t>
            </a:r>
          </a:p>
          <a:p>
            <a:r>
              <a:rPr lang="en-US" altLang="en-US" sz="1200">
                <a:latin typeface="Times New Roman" pitchFamily="18" charset="0"/>
              </a:rPr>
              <a:t>     New approaches</a:t>
            </a:r>
          </a:p>
          <a:p>
            <a:r>
              <a:rPr lang="en-US" altLang="en-US" sz="1200">
                <a:latin typeface="Times New Roman" pitchFamily="18" charset="0"/>
              </a:rPr>
              <a:t>     Stereotyped</a:t>
            </a:r>
          </a:p>
          <a:p>
            <a:r>
              <a:rPr lang="en-US" altLang="en-US" sz="1200">
                <a:latin typeface="Times New Roman" pitchFamily="18" charset="0"/>
              </a:rPr>
              <a:t>     “shoulds”</a:t>
            </a:r>
            <a:endParaRPr lang="en-US" altLang="en-US" sz="1200" b="1" u="sng">
              <a:latin typeface="Times New Roman" pitchFamily="18" charset="0"/>
            </a:endParaRPr>
          </a:p>
        </p:txBody>
      </p:sp>
      <p:sp>
        <p:nvSpPr>
          <p:cNvPr id="49163" name="Text Box 35"/>
          <p:cNvSpPr txBox="1">
            <a:spLocks noChangeArrowheads="1"/>
          </p:cNvSpPr>
          <p:nvPr/>
        </p:nvSpPr>
        <p:spPr bwMode="auto">
          <a:xfrm>
            <a:off x="2057400" y="4513263"/>
            <a:ext cx="1676400" cy="1187450"/>
          </a:xfrm>
          <a:prstGeom prst="rect">
            <a:avLst/>
          </a:prstGeom>
          <a:noFill/>
          <a:ln w="9525">
            <a:noFill/>
            <a:miter lim="800000"/>
            <a:headEnd/>
            <a:tailEnd/>
          </a:ln>
        </p:spPr>
        <p:txBody>
          <a:bodyPr>
            <a:spAutoFit/>
          </a:bodyPr>
          <a:lstStyle/>
          <a:p>
            <a:pPr marL="342900" indent="-342900">
              <a:spcBef>
                <a:spcPct val="50000"/>
              </a:spcBef>
              <a:buFontTx/>
              <a:buAutoNum type="arabicPeriod"/>
            </a:pPr>
            <a:r>
              <a:rPr lang="en-US" altLang="en-US" sz="1200" b="1" u="sng">
                <a:latin typeface="Times New Roman" pitchFamily="18" charset="0"/>
              </a:rPr>
              <a:t>Immobilization</a:t>
            </a:r>
          </a:p>
          <a:p>
            <a:pPr marL="342900" indent="-342900"/>
            <a:r>
              <a:rPr lang="en-US" altLang="en-US" sz="1200" b="1">
                <a:latin typeface="Times New Roman" pitchFamily="18" charset="0"/>
              </a:rPr>
              <a:t>	</a:t>
            </a:r>
            <a:r>
              <a:rPr lang="en-US" altLang="en-US" sz="1200">
                <a:latin typeface="Times New Roman" pitchFamily="18" charset="0"/>
              </a:rPr>
              <a:t>Shock, disbelief, guilt</a:t>
            </a:r>
          </a:p>
          <a:p>
            <a:pPr marL="342900" indent="-342900"/>
            <a:r>
              <a:rPr lang="en-US" altLang="en-US" sz="1200">
                <a:latin typeface="Times New Roman" pitchFamily="18" charset="0"/>
              </a:rPr>
              <a:t>	Mismatch of </a:t>
            </a:r>
          </a:p>
          <a:p>
            <a:pPr marL="342900" indent="-342900"/>
            <a:r>
              <a:rPr lang="en-US" altLang="en-US" sz="1200">
                <a:latin typeface="Times New Roman" pitchFamily="18" charset="0"/>
              </a:rPr>
              <a:t>	Expectation and “new reality”</a:t>
            </a:r>
          </a:p>
        </p:txBody>
      </p:sp>
      <p:sp>
        <p:nvSpPr>
          <p:cNvPr id="49164" name="Text Box 36"/>
          <p:cNvSpPr txBox="1">
            <a:spLocks noChangeArrowheads="1"/>
          </p:cNvSpPr>
          <p:nvPr/>
        </p:nvSpPr>
        <p:spPr bwMode="auto">
          <a:xfrm>
            <a:off x="2111375" y="2332038"/>
            <a:ext cx="1851025" cy="822325"/>
          </a:xfrm>
          <a:prstGeom prst="rect">
            <a:avLst/>
          </a:prstGeom>
          <a:noFill/>
          <a:ln w="9525">
            <a:noFill/>
            <a:miter lim="800000"/>
            <a:headEnd/>
            <a:tailEnd/>
          </a:ln>
        </p:spPr>
        <p:txBody>
          <a:bodyPr>
            <a:spAutoFit/>
          </a:bodyPr>
          <a:lstStyle/>
          <a:p>
            <a:pPr marL="342900" indent="-342900">
              <a:spcBef>
                <a:spcPct val="50000"/>
              </a:spcBef>
            </a:pPr>
            <a:r>
              <a:rPr lang="en-US" altLang="en-US" sz="1200" b="1">
                <a:latin typeface="Times New Roman" pitchFamily="18" charset="0"/>
              </a:rPr>
              <a:t>2.	</a:t>
            </a:r>
            <a:r>
              <a:rPr lang="en-US" altLang="en-US" sz="1200" b="1" u="sng">
                <a:latin typeface="Times New Roman" pitchFamily="18" charset="0"/>
              </a:rPr>
              <a:t>Denial of change</a:t>
            </a:r>
            <a:endParaRPr lang="en-US" altLang="en-US" sz="1200" b="1">
              <a:latin typeface="Times New Roman" pitchFamily="18" charset="0"/>
            </a:endParaRPr>
          </a:p>
          <a:p>
            <a:pPr marL="342900" indent="-342900"/>
            <a:r>
              <a:rPr lang="en-US" altLang="en-US" sz="1200" b="1">
                <a:latin typeface="Times New Roman" pitchFamily="18" charset="0"/>
              </a:rPr>
              <a:t>	</a:t>
            </a:r>
            <a:r>
              <a:rPr lang="en-US" altLang="en-US" sz="1200">
                <a:latin typeface="Times New Roman" pitchFamily="18" charset="0"/>
              </a:rPr>
              <a:t>Temporary retreat</a:t>
            </a:r>
          </a:p>
          <a:p>
            <a:pPr marL="342900" indent="-342900"/>
            <a:r>
              <a:rPr lang="en-US" altLang="en-US" sz="1200">
                <a:latin typeface="Times New Roman" pitchFamily="18" charset="0"/>
              </a:rPr>
              <a:t>	Emphasize old competencies</a:t>
            </a:r>
          </a:p>
        </p:txBody>
      </p:sp>
      <p:sp>
        <p:nvSpPr>
          <p:cNvPr id="49165" name="Text Box 37"/>
          <p:cNvSpPr txBox="1">
            <a:spLocks noChangeArrowheads="1"/>
          </p:cNvSpPr>
          <p:nvPr/>
        </p:nvSpPr>
        <p:spPr bwMode="auto">
          <a:xfrm>
            <a:off x="5524500" y="2946400"/>
            <a:ext cx="184150" cy="366713"/>
          </a:xfrm>
          <a:prstGeom prst="rect">
            <a:avLst/>
          </a:prstGeom>
          <a:noFill/>
          <a:ln w="9525">
            <a:noFill/>
            <a:miter lim="800000"/>
            <a:headEnd/>
            <a:tailEnd/>
          </a:ln>
        </p:spPr>
        <p:txBody>
          <a:bodyPr wrap="none">
            <a:spAutoFit/>
          </a:bodyPr>
          <a:lstStyle/>
          <a:p>
            <a:endParaRPr lang="en-US" altLang="en-US">
              <a:latin typeface="Times New Roman" pitchFamily="18" charset="0"/>
            </a:endParaRPr>
          </a:p>
        </p:txBody>
      </p:sp>
      <p:sp>
        <p:nvSpPr>
          <p:cNvPr id="49166" name="Text Box 38"/>
          <p:cNvSpPr txBox="1">
            <a:spLocks noChangeArrowheads="1"/>
          </p:cNvSpPr>
          <p:nvPr/>
        </p:nvSpPr>
        <p:spPr bwMode="auto">
          <a:xfrm>
            <a:off x="4648200" y="2455863"/>
            <a:ext cx="2362200" cy="1187450"/>
          </a:xfrm>
          <a:prstGeom prst="rect">
            <a:avLst/>
          </a:prstGeom>
          <a:noFill/>
          <a:ln w="9525">
            <a:noFill/>
            <a:miter lim="800000"/>
            <a:headEnd/>
            <a:tailEnd/>
          </a:ln>
        </p:spPr>
        <p:txBody>
          <a:bodyPr>
            <a:spAutoFit/>
          </a:bodyPr>
          <a:lstStyle/>
          <a:p>
            <a:pPr marL="342900" indent="-342900">
              <a:spcBef>
                <a:spcPct val="50000"/>
              </a:spcBef>
            </a:pPr>
            <a:r>
              <a:rPr lang="en-US" altLang="en-US" sz="1200" b="1">
                <a:latin typeface="Times New Roman" pitchFamily="18" charset="0"/>
              </a:rPr>
              <a:t>3.	</a:t>
            </a:r>
            <a:r>
              <a:rPr lang="en-US" altLang="en-US" sz="1200" b="1" u="sng">
                <a:latin typeface="Times New Roman" pitchFamily="18" charset="0"/>
              </a:rPr>
              <a:t>“Incompetence”</a:t>
            </a:r>
            <a:endParaRPr lang="en-US" altLang="en-US" sz="1200" b="1">
              <a:latin typeface="Times New Roman" pitchFamily="18" charset="0"/>
            </a:endParaRPr>
          </a:p>
          <a:p>
            <a:pPr marL="342900" indent="-342900"/>
            <a:r>
              <a:rPr lang="en-US" altLang="en-US" sz="1200" b="1">
                <a:latin typeface="Times New Roman" pitchFamily="18" charset="0"/>
              </a:rPr>
              <a:t>	</a:t>
            </a:r>
            <a:r>
              <a:rPr lang="en-US" altLang="en-US" sz="1200">
                <a:latin typeface="Times New Roman" pitchFamily="18" charset="0"/>
              </a:rPr>
              <a:t>Awareness that change is necessary</a:t>
            </a:r>
          </a:p>
          <a:p>
            <a:pPr marL="342900" indent="-342900"/>
            <a:r>
              <a:rPr lang="en-US" altLang="en-US" sz="1200">
                <a:latin typeface="Times New Roman" pitchFamily="18" charset="0"/>
              </a:rPr>
              <a:t>	Not sure how to deal with it</a:t>
            </a:r>
          </a:p>
          <a:p>
            <a:pPr marL="342900" indent="-342900"/>
            <a:r>
              <a:rPr lang="en-US" altLang="en-US" sz="1200">
                <a:latin typeface="Times New Roman" pitchFamily="18" charset="0"/>
              </a:rPr>
              <a:t>	Frustration</a:t>
            </a:r>
          </a:p>
          <a:p>
            <a:pPr marL="342900" indent="-342900"/>
            <a:r>
              <a:rPr lang="en-US" altLang="en-US" sz="1200">
                <a:latin typeface="Times New Roman" pitchFamily="18" charset="0"/>
              </a:rPr>
              <a:t>	Depression</a:t>
            </a:r>
          </a:p>
        </p:txBody>
      </p:sp>
      <p:sp>
        <p:nvSpPr>
          <p:cNvPr id="49167" name="Text Box 39"/>
          <p:cNvSpPr txBox="1">
            <a:spLocks noChangeArrowheads="1"/>
          </p:cNvSpPr>
          <p:nvPr/>
        </p:nvSpPr>
        <p:spPr bwMode="auto">
          <a:xfrm>
            <a:off x="914400" y="2362200"/>
            <a:ext cx="1219200" cy="457200"/>
          </a:xfrm>
          <a:prstGeom prst="rect">
            <a:avLst/>
          </a:prstGeom>
          <a:noFill/>
          <a:ln w="9525">
            <a:noFill/>
            <a:miter lim="800000"/>
            <a:headEnd/>
            <a:tailEnd/>
          </a:ln>
        </p:spPr>
        <p:txBody>
          <a:bodyPr>
            <a:spAutoFit/>
          </a:bodyPr>
          <a:lstStyle/>
          <a:p>
            <a:pPr>
              <a:spcBef>
                <a:spcPct val="50000"/>
              </a:spcBef>
            </a:pPr>
            <a:r>
              <a:rPr lang="en-US" altLang="en-US" b="1" baseline="-25000">
                <a:latin typeface="Times New Roman" pitchFamily="18" charset="0"/>
              </a:rPr>
              <a:t>Self Perceived Competence</a:t>
            </a:r>
          </a:p>
        </p:txBody>
      </p:sp>
      <p:sp>
        <p:nvSpPr>
          <p:cNvPr id="49168" name="Text Box 40"/>
          <p:cNvSpPr txBox="1">
            <a:spLocks noChangeArrowheads="1"/>
          </p:cNvSpPr>
          <p:nvPr/>
        </p:nvSpPr>
        <p:spPr bwMode="auto">
          <a:xfrm>
            <a:off x="7162800" y="3733800"/>
            <a:ext cx="1676400" cy="822325"/>
          </a:xfrm>
          <a:prstGeom prst="rect">
            <a:avLst/>
          </a:prstGeom>
          <a:noFill/>
          <a:ln w="9525">
            <a:noFill/>
            <a:miter lim="800000"/>
            <a:headEnd/>
            <a:tailEnd/>
          </a:ln>
        </p:spPr>
        <p:txBody>
          <a:bodyPr>
            <a:spAutoFit/>
          </a:bodyPr>
          <a:lstStyle/>
          <a:p>
            <a:r>
              <a:rPr lang="en-US" altLang="en-US" sz="1200" b="1">
                <a:latin typeface="Times New Roman" pitchFamily="18" charset="0"/>
              </a:rPr>
              <a:t>6.   </a:t>
            </a:r>
            <a:r>
              <a:rPr lang="en-US" altLang="en-US" sz="1200" b="1" u="sng">
                <a:latin typeface="Times New Roman" pitchFamily="18" charset="0"/>
              </a:rPr>
              <a:t>Internalize</a:t>
            </a:r>
          </a:p>
          <a:p>
            <a:r>
              <a:rPr lang="en-US" altLang="en-US" sz="1200">
                <a:latin typeface="Times New Roman" pitchFamily="18" charset="0"/>
              </a:rPr>
              <a:t>     Quiet and reflective</a:t>
            </a:r>
          </a:p>
          <a:p>
            <a:r>
              <a:rPr lang="en-US" altLang="en-US" sz="1200">
                <a:latin typeface="Times New Roman" pitchFamily="18" charset="0"/>
              </a:rPr>
              <a:t>     Seek meaning and</a:t>
            </a:r>
          </a:p>
          <a:p>
            <a:r>
              <a:rPr lang="en-US" altLang="en-US" sz="1200">
                <a:latin typeface="Times New Roman" pitchFamily="18" charset="0"/>
              </a:rPr>
              <a:t>     understanding</a:t>
            </a:r>
          </a:p>
        </p:txBody>
      </p:sp>
      <p:sp>
        <p:nvSpPr>
          <p:cNvPr id="49169" name="Text Box 41"/>
          <p:cNvSpPr txBox="1">
            <a:spLocks noChangeArrowheads="1"/>
          </p:cNvSpPr>
          <p:nvPr/>
        </p:nvSpPr>
        <p:spPr bwMode="auto">
          <a:xfrm>
            <a:off x="7391400" y="2362200"/>
            <a:ext cx="1600200" cy="1370013"/>
          </a:xfrm>
          <a:prstGeom prst="rect">
            <a:avLst/>
          </a:prstGeom>
          <a:noFill/>
          <a:ln w="9525">
            <a:noFill/>
            <a:miter lim="800000"/>
            <a:headEnd/>
            <a:tailEnd/>
          </a:ln>
        </p:spPr>
        <p:txBody>
          <a:bodyPr>
            <a:spAutoFit/>
          </a:bodyPr>
          <a:lstStyle/>
          <a:p>
            <a:r>
              <a:rPr lang="en-US" altLang="en-US" sz="1200" b="1">
                <a:latin typeface="Times New Roman" pitchFamily="18" charset="0"/>
              </a:rPr>
              <a:t>7.   </a:t>
            </a:r>
            <a:r>
              <a:rPr lang="en-US" altLang="en-US" sz="1200" b="1" u="sng">
                <a:latin typeface="Times New Roman" pitchFamily="18" charset="0"/>
              </a:rPr>
              <a:t>Integration</a:t>
            </a:r>
            <a:endParaRPr lang="en-US" altLang="en-US" sz="1200">
              <a:latin typeface="Times New Roman" pitchFamily="18" charset="0"/>
            </a:endParaRPr>
          </a:p>
          <a:p>
            <a:r>
              <a:rPr lang="en-US" altLang="en-US" sz="1200">
                <a:latin typeface="Times New Roman" pitchFamily="18" charset="0"/>
              </a:rPr>
              <a:t>     Incorporate new</a:t>
            </a:r>
          </a:p>
          <a:p>
            <a:r>
              <a:rPr lang="en-US" altLang="en-US" sz="1200">
                <a:latin typeface="Times New Roman" pitchFamily="18" charset="0"/>
              </a:rPr>
              <a:t>     ways into values,</a:t>
            </a:r>
          </a:p>
          <a:p>
            <a:r>
              <a:rPr lang="en-US" altLang="en-US" sz="1200">
                <a:latin typeface="Times New Roman" pitchFamily="18" charset="0"/>
              </a:rPr>
              <a:t>     beliefs to become</a:t>
            </a:r>
          </a:p>
          <a:p>
            <a:r>
              <a:rPr lang="en-US" altLang="en-US" sz="1200">
                <a:latin typeface="Times New Roman" pitchFamily="18" charset="0"/>
              </a:rPr>
              <a:t>     automatic through</a:t>
            </a:r>
          </a:p>
          <a:p>
            <a:r>
              <a:rPr lang="en-US" altLang="en-US" sz="1200">
                <a:latin typeface="Times New Roman" pitchFamily="18" charset="0"/>
              </a:rPr>
              <a:t>     practice</a:t>
            </a:r>
            <a:endParaRPr lang="en-US" altLang="en-US" sz="1200" b="1" u="sng">
              <a:latin typeface="Times New Roman" pitchFamily="18" charset="0"/>
            </a:endParaRPr>
          </a:p>
          <a:p>
            <a:endParaRPr lang="en-US" altLang="en-US" sz="1200" b="1" u="sng">
              <a:latin typeface="Times New Roman" pitchFamily="18" charset="0"/>
            </a:endParaRPr>
          </a:p>
        </p:txBody>
      </p:sp>
      <p:sp>
        <p:nvSpPr>
          <p:cNvPr id="49170" name="Text Box 42"/>
          <p:cNvSpPr txBox="1">
            <a:spLocks noChangeArrowheads="1"/>
          </p:cNvSpPr>
          <p:nvPr/>
        </p:nvSpPr>
        <p:spPr bwMode="auto">
          <a:xfrm>
            <a:off x="5083175" y="6034088"/>
            <a:ext cx="815975" cy="304800"/>
          </a:xfrm>
          <a:prstGeom prst="rect">
            <a:avLst/>
          </a:prstGeom>
          <a:noFill/>
          <a:ln w="9525">
            <a:noFill/>
            <a:miter lim="800000"/>
            <a:headEnd/>
            <a:tailEnd/>
          </a:ln>
        </p:spPr>
        <p:txBody>
          <a:bodyPr>
            <a:spAutoFit/>
          </a:bodyPr>
          <a:lstStyle/>
          <a:p>
            <a:pPr>
              <a:spcBef>
                <a:spcPct val="50000"/>
              </a:spcBef>
            </a:pPr>
            <a:r>
              <a:rPr lang="en-US" altLang="en-US" sz="1400" b="1">
                <a:latin typeface="Times New Roman" pitchFamily="18" charset="0"/>
              </a:rPr>
              <a:t>Time</a:t>
            </a:r>
          </a:p>
        </p:txBody>
      </p:sp>
      <p:sp>
        <p:nvSpPr>
          <p:cNvPr id="49171" name="Line 43"/>
          <p:cNvSpPr>
            <a:spLocks noChangeShapeType="1"/>
          </p:cNvSpPr>
          <p:nvPr/>
        </p:nvSpPr>
        <p:spPr bwMode="auto">
          <a:xfrm flipH="1">
            <a:off x="2035175" y="3657600"/>
            <a:ext cx="1927225" cy="0"/>
          </a:xfrm>
          <a:prstGeom prst="line">
            <a:avLst/>
          </a:prstGeom>
          <a:noFill/>
          <a:ln w="9525">
            <a:solidFill>
              <a:srgbClr val="FF0000"/>
            </a:solidFill>
            <a:round/>
            <a:headEnd type="triangle" w="med" len="med"/>
            <a:tailEnd/>
          </a:ln>
        </p:spPr>
        <p:txBody>
          <a:bodyPr/>
          <a:lstStyle/>
          <a:p>
            <a:endParaRPr lang="en-US"/>
          </a:p>
        </p:txBody>
      </p:sp>
      <p:sp>
        <p:nvSpPr>
          <p:cNvPr id="49172" name="Line 44"/>
          <p:cNvSpPr>
            <a:spLocks noChangeShapeType="1"/>
          </p:cNvSpPr>
          <p:nvPr/>
        </p:nvSpPr>
        <p:spPr bwMode="auto">
          <a:xfrm flipH="1">
            <a:off x="4321175" y="4267200"/>
            <a:ext cx="1927225" cy="0"/>
          </a:xfrm>
          <a:prstGeom prst="line">
            <a:avLst/>
          </a:prstGeom>
          <a:noFill/>
          <a:ln w="9525">
            <a:solidFill>
              <a:srgbClr val="FF0000"/>
            </a:solidFill>
            <a:round/>
            <a:headEnd type="triangle" w="med" len="med"/>
            <a:tailEnd/>
          </a:ln>
        </p:spPr>
        <p:txBody>
          <a:bodyPr/>
          <a:lstStyle/>
          <a:p>
            <a:endParaRPr lang="en-US"/>
          </a:p>
        </p:txBody>
      </p:sp>
      <p:sp>
        <p:nvSpPr>
          <p:cNvPr id="49173" name="Line 45"/>
          <p:cNvSpPr>
            <a:spLocks noChangeShapeType="1"/>
          </p:cNvSpPr>
          <p:nvPr/>
        </p:nvSpPr>
        <p:spPr bwMode="auto">
          <a:xfrm flipH="1">
            <a:off x="6988175" y="2127250"/>
            <a:ext cx="1927225" cy="0"/>
          </a:xfrm>
          <a:prstGeom prst="line">
            <a:avLst/>
          </a:prstGeom>
          <a:noFill/>
          <a:ln w="9525">
            <a:solidFill>
              <a:srgbClr val="FF0000"/>
            </a:solidFill>
            <a:round/>
            <a:headEnd type="triangle" w="med" len="med"/>
            <a:tailEnd/>
          </a:ln>
        </p:spPr>
        <p:txBody>
          <a:bodyPr/>
          <a:lstStyle/>
          <a:p>
            <a:endParaRPr lang="en-US"/>
          </a:p>
        </p:txBody>
      </p:sp>
      <p:sp>
        <p:nvSpPr>
          <p:cNvPr id="49174" name="Text Box 46"/>
          <p:cNvSpPr txBox="1">
            <a:spLocks noChangeArrowheads="1"/>
          </p:cNvSpPr>
          <p:nvPr/>
        </p:nvSpPr>
        <p:spPr bwMode="auto">
          <a:xfrm>
            <a:off x="2362200" y="3306763"/>
            <a:ext cx="1295400" cy="549275"/>
          </a:xfrm>
          <a:prstGeom prst="rect">
            <a:avLst/>
          </a:prstGeom>
          <a:noFill/>
          <a:ln w="9525">
            <a:noFill/>
            <a:miter lim="800000"/>
            <a:headEnd/>
            <a:tailEnd/>
          </a:ln>
        </p:spPr>
        <p:txBody>
          <a:bodyPr>
            <a:spAutoFit/>
          </a:bodyPr>
          <a:lstStyle/>
          <a:p>
            <a:pPr>
              <a:spcBef>
                <a:spcPct val="50000"/>
              </a:spcBef>
            </a:pPr>
            <a:r>
              <a:rPr lang="en-US" altLang="en-US" baseline="-25000">
                <a:solidFill>
                  <a:srgbClr val="FF0000"/>
                </a:solidFill>
                <a:latin typeface="Times New Roman" pitchFamily="18" charset="0"/>
              </a:rPr>
              <a:t>Precontemplation</a:t>
            </a:r>
          </a:p>
          <a:p>
            <a:pPr>
              <a:spcBef>
                <a:spcPct val="50000"/>
              </a:spcBef>
            </a:pPr>
            <a:r>
              <a:rPr lang="en-US" altLang="en-US" baseline="-25000">
                <a:solidFill>
                  <a:srgbClr val="FF0000"/>
                </a:solidFill>
                <a:latin typeface="Times New Roman" pitchFamily="18" charset="0"/>
              </a:rPr>
              <a:t>(Prochaska)</a:t>
            </a:r>
          </a:p>
        </p:txBody>
      </p:sp>
      <p:sp>
        <p:nvSpPr>
          <p:cNvPr id="49175" name="Text Box 47"/>
          <p:cNvSpPr txBox="1">
            <a:spLocks noChangeArrowheads="1"/>
          </p:cNvSpPr>
          <p:nvPr/>
        </p:nvSpPr>
        <p:spPr bwMode="auto">
          <a:xfrm>
            <a:off x="4724400" y="3968750"/>
            <a:ext cx="1219200" cy="527050"/>
          </a:xfrm>
          <a:prstGeom prst="rect">
            <a:avLst/>
          </a:prstGeom>
          <a:noFill/>
          <a:ln w="9525">
            <a:noFill/>
            <a:miter lim="800000"/>
            <a:headEnd/>
            <a:tailEnd/>
          </a:ln>
        </p:spPr>
        <p:txBody>
          <a:bodyPr>
            <a:spAutoFit/>
          </a:bodyPr>
          <a:lstStyle/>
          <a:p>
            <a:pPr>
              <a:spcBef>
                <a:spcPct val="50000"/>
              </a:spcBef>
            </a:pPr>
            <a:r>
              <a:rPr lang="en-US" altLang="en-US" baseline="-25000">
                <a:solidFill>
                  <a:srgbClr val="FF0000"/>
                </a:solidFill>
                <a:latin typeface="Times New Roman" pitchFamily="18" charset="0"/>
              </a:rPr>
              <a:t>Contemplation</a:t>
            </a:r>
          </a:p>
          <a:p>
            <a:pPr>
              <a:spcBef>
                <a:spcPct val="50000"/>
              </a:spcBef>
            </a:pPr>
            <a:r>
              <a:rPr lang="en-US" altLang="en-US" sz="1600" baseline="-25000">
                <a:solidFill>
                  <a:srgbClr val="FF0000"/>
                </a:solidFill>
                <a:latin typeface="Times New Roman" pitchFamily="18" charset="0"/>
              </a:rPr>
              <a:t>(Prochaska)</a:t>
            </a:r>
          </a:p>
        </p:txBody>
      </p:sp>
      <p:sp>
        <p:nvSpPr>
          <p:cNvPr id="49176" name="Text Box 48"/>
          <p:cNvSpPr txBox="1">
            <a:spLocks noChangeArrowheads="1"/>
          </p:cNvSpPr>
          <p:nvPr/>
        </p:nvSpPr>
        <p:spPr bwMode="auto">
          <a:xfrm>
            <a:off x="7543800" y="1752600"/>
            <a:ext cx="914400" cy="527050"/>
          </a:xfrm>
          <a:prstGeom prst="rect">
            <a:avLst/>
          </a:prstGeom>
          <a:noFill/>
          <a:ln w="9525">
            <a:noFill/>
            <a:miter lim="800000"/>
            <a:headEnd/>
            <a:tailEnd/>
          </a:ln>
        </p:spPr>
        <p:txBody>
          <a:bodyPr>
            <a:spAutoFit/>
          </a:bodyPr>
          <a:lstStyle/>
          <a:p>
            <a:pPr>
              <a:spcBef>
                <a:spcPct val="50000"/>
              </a:spcBef>
            </a:pPr>
            <a:r>
              <a:rPr lang="en-US" altLang="en-US" baseline="-25000">
                <a:solidFill>
                  <a:srgbClr val="FF0000"/>
                </a:solidFill>
                <a:latin typeface="Times New Roman" pitchFamily="18" charset="0"/>
              </a:rPr>
              <a:t>Action</a:t>
            </a:r>
          </a:p>
          <a:p>
            <a:pPr>
              <a:spcBef>
                <a:spcPct val="50000"/>
              </a:spcBef>
            </a:pPr>
            <a:r>
              <a:rPr lang="en-US" altLang="en-US" sz="1600" baseline="-25000">
                <a:solidFill>
                  <a:srgbClr val="FF0000"/>
                </a:solidFill>
                <a:latin typeface="Times New Roman" pitchFamily="18" charset="0"/>
              </a:rPr>
              <a:t>(Prochaska)</a:t>
            </a:r>
          </a:p>
        </p:txBody>
      </p:sp>
      <p:sp>
        <p:nvSpPr>
          <p:cNvPr id="49177" name="Line 49"/>
          <p:cNvSpPr>
            <a:spLocks noChangeShapeType="1"/>
          </p:cNvSpPr>
          <p:nvPr/>
        </p:nvSpPr>
        <p:spPr bwMode="auto">
          <a:xfrm flipH="1">
            <a:off x="2949575" y="5715000"/>
            <a:ext cx="1927225" cy="0"/>
          </a:xfrm>
          <a:prstGeom prst="line">
            <a:avLst/>
          </a:prstGeom>
          <a:noFill/>
          <a:ln w="9525">
            <a:solidFill>
              <a:srgbClr val="FF0000"/>
            </a:solidFill>
            <a:round/>
            <a:headEnd type="triangle" w="med" len="med"/>
            <a:tailEnd/>
          </a:ln>
        </p:spPr>
        <p:txBody>
          <a:bodyPr/>
          <a:lstStyle/>
          <a:p>
            <a:endParaRPr lang="en-US"/>
          </a:p>
        </p:txBody>
      </p:sp>
      <p:sp>
        <p:nvSpPr>
          <p:cNvPr id="49178" name="Line 50"/>
          <p:cNvSpPr>
            <a:spLocks noChangeShapeType="1"/>
          </p:cNvSpPr>
          <p:nvPr/>
        </p:nvSpPr>
        <p:spPr bwMode="auto">
          <a:xfrm flipH="1">
            <a:off x="6172200" y="5715000"/>
            <a:ext cx="1927225" cy="0"/>
          </a:xfrm>
          <a:prstGeom prst="line">
            <a:avLst/>
          </a:prstGeom>
          <a:noFill/>
          <a:ln w="9525">
            <a:solidFill>
              <a:srgbClr val="FF0000"/>
            </a:solidFill>
            <a:round/>
            <a:headEnd type="triangle" w="med" len="med"/>
            <a:tailEnd/>
          </a:ln>
        </p:spPr>
        <p:txBody>
          <a:bodyPr/>
          <a:lstStyle/>
          <a:p>
            <a:endParaRPr lang="en-US"/>
          </a:p>
        </p:txBody>
      </p:sp>
      <p:sp>
        <p:nvSpPr>
          <p:cNvPr id="49179" name="Text Box 51"/>
          <p:cNvSpPr txBox="1">
            <a:spLocks noChangeArrowheads="1"/>
          </p:cNvSpPr>
          <p:nvPr/>
        </p:nvSpPr>
        <p:spPr bwMode="auto">
          <a:xfrm>
            <a:off x="3124200" y="5410200"/>
            <a:ext cx="1676400" cy="549275"/>
          </a:xfrm>
          <a:prstGeom prst="rect">
            <a:avLst/>
          </a:prstGeom>
          <a:noFill/>
          <a:ln w="9525">
            <a:noFill/>
            <a:miter lim="800000"/>
            <a:headEnd/>
            <a:tailEnd/>
          </a:ln>
        </p:spPr>
        <p:txBody>
          <a:bodyPr>
            <a:spAutoFit/>
          </a:bodyPr>
          <a:lstStyle/>
          <a:p>
            <a:pPr>
              <a:spcBef>
                <a:spcPct val="50000"/>
              </a:spcBef>
            </a:pPr>
            <a:r>
              <a:rPr lang="en-US" altLang="en-US" baseline="-25000">
                <a:solidFill>
                  <a:srgbClr val="FF0000"/>
                </a:solidFill>
                <a:latin typeface="Times New Roman" pitchFamily="18" charset="0"/>
              </a:rPr>
              <a:t>Cognitive Process</a:t>
            </a:r>
          </a:p>
          <a:p>
            <a:pPr>
              <a:spcBef>
                <a:spcPct val="50000"/>
              </a:spcBef>
            </a:pPr>
            <a:r>
              <a:rPr lang="en-US" altLang="en-US" baseline="-25000">
                <a:solidFill>
                  <a:srgbClr val="FF0000"/>
                </a:solidFill>
                <a:latin typeface="Times New Roman" pitchFamily="18" charset="0"/>
              </a:rPr>
              <a:t>Accomodation (Piaget)</a:t>
            </a:r>
          </a:p>
        </p:txBody>
      </p:sp>
      <p:sp>
        <p:nvSpPr>
          <p:cNvPr id="49180" name="Text Box 52"/>
          <p:cNvSpPr txBox="1">
            <a:spLocks noChangeArrowheads="1"/>
          </p:cNvSpPr>
          <p:nvPr/>
        </p:nvSpPr>
        <p:spPr bwMode="auto">
          <a:xfrm>
            <a:off x="6324600" y="5638800"/>
            <a:ext cx="1676400" cy="274638"/>
          </a:xfrm>
          <a:prstGeom prst="rect">
            <a:avLst/>
          </a:prstGeom>
          <a:noFill/>
          <a:ln w="9525">
            <a:noFill/>
            <a:miter lim="800000"/>
            <a:headEnd/>
            <a:tailEnd/>
          </a:ln>
        </p:spPr>
        <p:txBody>
          <a:bodyPr>
            <a:spAutoFit/>
          </a:bodyPr>
          <a:lstStyle/>
          <a:p>
            <a:pPr>
              <a:spcBef>
                <a:spcPct val="50000"/>
              </a:spcBef>
            </a:pPr>
            <a:r>
              <a:rPr lang="en-US" altLang="en-US" baseline="-25000">
                <a:solidFill>
                  <a:srgbClr val="FF0000"/>
                </a:solidFill>
                <a:latin typeface="Times New Roman" pitchFamily="18" charset="0"/>
              </a:rPr>
              <a:t>Assimilation (Piaget)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506413" y="381000"/>
            <a:ext cx="8229600" cy="1143000"/>
          </a:xfrm>
        </p:spPr>
        <p:txBody>
          <a:bodyPr/>
          <a:lstStyle/>
          <a:p>
            <a:r>
              <a:rPr lang="en-US" altLang="en-US" sz="3200" smtClean="0">
                <a:solidFill>
                  <a:srgbClr val="FF9900"/>
                </a:solidFill>
                <a:latin typeface="Times New Roman" pitchFamily="18" charset="0"/>
              </a:rPr>
              <a:t>What it Takes to Change and Address the Different Phases of Growth</a:t>
            </a:r>
          </a:p>
        </p:txBody>
      </p:sp>
      <p:sp>
        <p:nvSpPr>
          <p:cNvPr id="51202" name="Text Box 3"/>
          <p:cNvSpPr txBox="1">
            <a:spLocks noChangeArrowheads="1"/>
          </p:cNvSpPr>
          <p:nvPr/>
        </p:nvSpPr>
        <p:spPr bwMode="auto">
          <a:xfrm>
            <a:off x="582613" y="5181600"/>
            <a:ext cx="7924800" cy="554038"/>
          </a:xfrm>
          <a:prstGeom prst="rect">
            <a:avLst/>
          </a:prstGeom>
          <a:noFill/>
          <a:ln w="9525">
            <a:noFill/>
            <a:miter lim="800000"/>
            <a:headEnd/>
            <a:tailEnd/>
          </a:ln>
        </p:spPr>
        <p:txBody>
          <a:bodyPr>
            <a:spAutoFit/>
          </a:bodyPr>
          <a:lstStyle/>
          <a:p>
            <a:pPr algn="ctr">
              <a:spcBef>
                <a:spcPct val="50000"/>
              </a:spcBef>
            </a:pPr>
            <a:r>
              <a:rPr lang="en-US" altLang="en-US" b="1" baseline="-25000">
                <a:solidFill>
                  <a:srgbClr val="0070C0"/>
                </a:solidFill>
                <a:latin typeface="Times New Roman" pitchFamily="18" charset="0"/>
              </a:rPr>
              <a:t>Senior PsychCare </a:t>
            </a:r>
            <a:r>
              <a:rPr lang="en-US" altLang="en-US" baseline="-25000">
                <a:solidFill>
                  <a:srgbClr val="0070C0"/>
                </a:solidFill>
                <a:latin typeface="Times New Roman" pitchFamily="18" charset="0"/>
              </a:rPr>
              <a:t>in affiliation with</a:t>
            </a:r>
            <a:r>
              <a:rPr lang="en-US" altLang="en-US" b="1" baseline="-25000">
                <a:solidFill>
                  <a:srgbClr val="0070C0"/>
                </a:solidFill>
                <a:latin typeface="Times New Roman" pitchFamily="18" charset="0"/>
              </a:rPr>
              <a:t> Senior Psychological Care</a:t>
            </a:r>
          </a:p>
          <a:p>
            <a:pPr algn="ctr">
              <a:spcBef>
                <a:spcPct val="50000"/>
              </a:spcBef>
            </a:pPr>
            <a:r>
              <a:rPr lang="en-US" altLang="en-US" b="1" baseline="-25000">
                <a:solidFill>
                  <a:srgbClr val="0070C0"/>
                </a:solidFill>
                <a:latin typeface="Times New Roman" pitchFamily="18" charset="0"/>
              </a:rPr>
              <a:t>www.spchealth.com </a:t>
            </a:r>
            <a:endParaRPr lang="en-US" altLang="en-US" baseline="-25000">
              <a:solidFill>
                <a:srgbClr val="0070C0"/>
              </a:solidFill>
              <a:latin typeface="Times New Roman" pitchFamily="18" charset="0"/>
            </a:endParaRPr>
          </a:p>
        </p:txBody>
      </p:sp>
      <p:grpSp>
        <p:nvGrpSpPr>
          <p:cNvPr id="51203" name="Group 4"/>
          <p:cNvGrpSpPr>
            <a:grpSpLocks/>
          </p:cNvGrpSpPr>
          <p:nvPr/>
        </p:nvGrpSpPr>
        <p:grpSpPr bwMode="auto">
          <a:xfrm>
            <a:off x="735013" y="2347913"/>
            <a:ext cx="7772400" cy="2386012"/>
            <a:chOff x="384" y="1200"/>
            <a:chExt cx="4896" cy="1503"/>
          </a:xfrm>
        </p:grpSpPr>
        <p:grpSp>
          <p:nvGrpSpPr>
            <p:cNvPr id="51204" name="Group 5"/>
            <p:cNvGrpSpPr>
              <a:grpSpLocks/>
            </p:cNvGrpSpPr>
            <p:nvPr/>
          </p:nvGrpSpPr>
          <p:grpSpPr bwMode="auto">
            <a:xfrm>
              <a:off x="384" y="1200"/>
              <a:ext cx="4896" cy="864"/>
              <a:chOff x="384" y="1008"/>
              <a:chExt cx="4896" cy="864"/>
            </a:xfrm>
          </p:grpSpPr>
          <p:sp>
            <p:nvSpPr>
              <p:cNvPr id="51206" name="Text Box 6"/>
              <p:cNvSpPr txBox="1">
                <a:spLocks noChangeArrowheads="1"/>
              </p:cNvSpPr>
              <p:nvPr/>
            </p:nvSpPr>
            <p:spPr bwMode="auto">
              <a:xfrm>
                <a:off x="384" y="1008"/>
                <a:ext cx="864" cy="864"/>
              </a:xfrm>
              <a:prstGeom prst="rect">
                <a:avLst/>
              </a:prstGeom>
              <a:noFill/>
              <a:ln w="15875">
                <a:solidFill>
                  <a:schemeClr val="tx1"/>
                </a:solidFill>
                <a:miter lim="800000"/>
                <a:headEnd/>
                <a:tailEnd/>
              </a:ln>
            </p:spPr>
            <p:txBody>
              <a:bodyPr/>
              <a:lstStyle/>
              <a:p>
                <a:pPr>
                  <a:spcBef>
                    <a:spcPct val="50000"/>
                  </a:spcBef>
                </a:pPr>
                <a:endParaRPr lang="en-US" altLang="en-US">
                  <a:latin typeface="Times New Roman" pitchFamily="18" charset="0"/>
                </a:endParaRPr>
              </a:p>
              <a:p>
                <a:pPr algn="ctr"/>
                <a:r>
                  <a:rPr lang="en-US" altLang="en-US" b="1">
                    <a:latin typeface="Times New Roman" pitchFamily="18" charset="0"/>
                  </a:rPr>
                  <a:t>Pressure </a:t>
                </a:r>
              </a:p>
              <a:p>
                <a:pPr algn="ctr"/>
                <a:r>
                  <a:rPr lang="en-US" altLang="en-US" b="1">
                    <a:latin typeface="Times New Roman" pitchFamily="18" charset="0"/>
                  </a:rPr>
                  <a:t>for Change</a:t>
                </a:r>
              </a:p>
              <a:p>
                <a:pPr algn="ctr">
                  <a:spcBef>
                    <a:spcPct val="50000"/>
                  </a:spcBef>
                </a:pPr>
                <a:endParaRPr lang="en-US" altLang="en-US" sz="800">
                  <a:latin typeface="Times New Roman" pitchFamily="18" charset="0"/>
                </a:endParaRPr>
              </a:p>
            </p:txBody>
          </p:sp>
          <p:sp>
            <p:nvSpPr>
              <p:cNvPr id="51207" name="Text Box 7"/>
              <p:cNvSpPr txBox="1">
                <a:spLocks noChangeArrowheads="1"/>
              </p:cNvSpPr>
              <p:nvPr/>
            </p:nvSpPr>
            <p:spPr bwMode="auto">
              <a:xfrm>
                <a:off x="1344" y="1296"/>
                <a:ext cx="288" cy="288"/>
              </a:xfrm>
              <a:prstGeom prst="rect">
                <a:avLst/>
              </a:prstGeom>
              <a:noFill/>
              <a:ln w="9525">
                <a:noFill/>
                <a:miter lim="800000"/>
                <a:headEnd/>
                <a:tailEnd/>
              </a:ln>
            </p:spPr>
            <p:txBody>
              <a:bodyPr>
                <a:spAutoFit/>
              </a:bodyPr>
              <a:lstStyle/>
              <a:p>
                <a:pPr algn="ctr">
                  <a:spcBef>
                    <a:spcPct val="50000"/>
                  </a:spcBef>
                </a:pPr>
                <a:r>
                  <a:rPr lang="en-US" altLang="en-US" sz="2400" b="1">
                    <a:latin typeface="Times New Roman" pitchFamily="18" charset="0"/>
                  </a:rPr>
                  <a:t>+</a:t>
                </a:r>
              </a:p>
            </p:txBody>
          </p:sp>
          <p:sp>
            <p:nvSpPr>
              <p:cNvPr id="51208" name="Text Box 8"/>
              <p:cNvSpPr txBox="1">
                <a:spLocks noChangeArrowheads="1"/>
              </p:cNvSpPr>
              <p:nvPr/>
            </p:nvSpPr>
            <p:spPr bwMode="auto">
              <a:xfrm>
                <a:off x="2688" y="1296"/>
                <a:ext cx="288" cy="288"/>
              </a:xfrm>
              <a:prstGeom prst="rect">
                <a:avLst/>
              </a:prstGeom>
              <a:noFill/>
              <a:ln w="9525">
                <a:noFill/>
                <a:miter lim="800000"/>
                <a:headEnd/>
                <a:tailEnd/>
              </a:ln>
            </p:spPr>
            <p:txBody>
              <a:bodyPr>
                <a:spAutoFit/>
              </a:bodyPr>
              <a:lstStyle/>
              <a:p>
                <a:pPr algn="ctr">
                  <a:spcBef>
                    <a:spcPct val="50000"/>
                  </a:spcBef>
                </a:pPr>
                <a:r>
                  <a:rPr lang="en-US" altLang="en-US" sz="2400" b="1">
                    <a:latin typeface="Times New Roman" pitchFamily="18" charset="0"/>
                  </a:rPr>
                  <a:t>+</a:t>
                </a:r>
              </a:p>
            </p:txBody>
          </p:sp>
          <p:sp>
            <p:nvSpPr>
              <p:cNvPr id="51209" name="Text Box 9"/>
              <p:cNvSpPr txBox="1">
                <a:spLocks noChangeArrowheads="1"/>
              </p:cNvSpPr>
              <p:nvPr/>
            </p:nvSpPr>
            <p:spPr bwMode="auto">
              <a:xfrm>
                <a:off x="4032" y="1296"/>
                <a:ext cx="288" cy="288"/>
              </a:xfrm>
              <a:prstGeom prst="rect">
                <a:avLst/>
              </a:prstGeom>
              <a:noFill/>
              <a:ln w="9525">
                <a:noFill/>
                <a:miter lim="800000"/>
                <a:headEnd/>
                <a:tailEnd/>
              </a:ln>
            </p:spPr>
            <p:txBody>
              <a:bodyPr>
                <a:spAutoFit/>
              </a:bodyPr>
              <a:lstStyle/>
              <a:p>
                <a:pPr algn="ctr">
                  <a:spcBef>
                    <a:spcPct val="50000"/>
                  </a:spcBef>
                </a:pPr>
                <a:r>
                  <a:rPr lang="en-US" altLang="en-US" sz="2400" b="1">
                    <a:latin typeface="Times New Roman" pitchFamily="18" charset="0"/>
                  </a:rPr>
                  <a:t>+</a:t>
                </a:r>
              </a:p>
            </p:txBody>
          </p:sp>
          <p:sp>
            <p:nvSpPr>
              <p:cNvPr id="51210" name="Text Box 10"/>
              <p:cNvSpPr txBox="1">
                <a:spLocks noChangeArrowheads="1"/>
              </p:cNvSpPr>
              <p:nvPr/>
            </p:nvSpPr>
            <p:spPr bwMode="auto">
              <a:xfrm>
                <a:off x="1728" y="1008"/>
                <a:ext cx="864" cy="864"/>
              </a:xfrm>
              <a:prstGeom prst="rect">
                <a:avLst/>
              </a:prstGeom>
              <a:noFill/>
              <a:ln w="15875">
                <a:solidFill>
                  <a:schemeClr val="tx1"/>
                </a:solidFill>
                <a:miter lim="800000"/>
                <a:headEnd/>
                <a:tailEnd/>
              </a:ln>
            </p:spPr>
            <p:txBody>
              <a:bodyPr/>
              <a:lstStyle/>
              <a:p>
                <a:pPr>
                  <a:spcBef>
                    <a:spcPct val="50000"/>
                  </a:spcBef>
                </a:pPr>
                <a:endParaRPr lang="en-US" altLang="en-US">
                  <a:latin typeface="Times New Roman" pitchFamily="18" charset="0"/>
                </a:endParaRPr>
              </a:p>
              <a:p>
                <a:pPr algn="ctr"/>
                <a:r>
                  <a:rPr lang="en-US" altLang="en-US" b="1">
                    <a:latin typeface="Times New Roman" pitchFamily="18" charset="0"/>
                  </a:rPr>
                  <a:t>Shared</a:t>
                </a:r>
              </a:p>
              <a:p>
                <a:pPr algn="ctr"/>
                <a:r>
                  <a:rPr lang="en-US" altLang="en-US" b="1">
                    <a:latin typeface="Times New Roman" pitchFamily="18" charset="0"/>
                  </a:rPr>
                  <a:t>Driven Vision</a:t>
                </a:r>
              </a:p>
              <a:p>
                <a:pPr algn="ctr">
                  <a:spcBef>
                    <a:spcPct val="50000"/>
                  </a:spcBef>
                </a:pPr>
                <a:endParaRPr lang="en-US" altLang="en-US" sz="800">
                  <a:latin typeface="Times New Roman" pitchFamily="18" charset="0"/>
                </a:endParaRPr>
              </a:p>
            </p:txBody>
          </p:sp>
          <p:sp>
            <p:nvSpPr>
              <p:cNvPr id="51211" name="Text Box 11"/>
              <p:cNvSpPr txBox="1">
                <a:spLocks noChangeArrowheads="1"/>
              </p:cNvSpPr>
              <p:nvPr/>
            </p:nvSpPr>
            <p:spPr bwMode="auto">
              <a:xfrm>
                <a:off x="3072" y="1008"/>
                <a:ext cx="864" cy="864"/>
              </a:xfrm>
              <a:prstGeom prst="rect">
                <a:avLst/>
              </a:prstGeom>
              <a:noFill/>
              <a:ln w="15875">
                <a:solidFill>
                  <a:schemeClr val="tx1"/>
                </a:solidFill>
                <a:miter lim="800000"/>
                <a:headEnd/>
                <a:tailEnd/>
              </a:ln>
            </p:spPr>
            <p:txBody>
              <a:bodyPr/>
              <a:lstStyle/>
              <a:p>
                <a:pPr algn="ctr">
                  <a:spcBef>
                    <a:spcPct val="50000"/>
                  </a:spcBef>
                </a:pPr>
                <a:endParaRPr lang="en-US" altLang="en-US" sz="800" b="1">
                  <a:latin typeface="Times New Roman" pitchFamily="18" charset="0"/>
                </a:endParaRPr>
              </a:p>
              <a:p>
                <a:pPr algn="ctr"/>
                <a:r>
                  <a:rPr lang="en-US" altLang="en-US" b="1">
                    <a:latin typeface="Times New Roman" pitchFamily="18" charset="0"/>
                  </a:rPr>
                  <a:t>Capacity for Focused Change</a:t>
                </a:r>
              </a:p>
              <a:p>
                <a:pPr algn="ctr">
                  <a:spcBef>
                    <a:spcPct val="50000"/>
                  </a:spcBef>
                </a:pPr>
                <a:endParaRPr lang="en-US" altLang="en-US" sz="800">
                  <a:latin typeface="Times New Roman" pitchFamily="18" charset="0"/>
                </a:endParaRPr>
              </a:p>
            </p:txBody>
          </p:sp>
          <p:sp>
            <p:nvSpPr>
              <p:cNvPr id="51212" name="Text Box 12"/>
              <p:cNvSpPr txBox="1">
                <a:spLocks noChangeArrowheads="1"/>
              </p:cNvSpPr>
              <p:nvPr/>
            </p:nvSpPr>
            <p:spPr bwMode="auto">
              <a:xfrm>
                <a:off x="4416" y="1008"/>
                <a:ext cx="864" cy="864"/>
              </a:xfrm>
              <a:prstGeom prst="rect">
                <a:avLst/>
              </a:prstGeom>
              <a:noFill/>
              <a:ln w="15875">
                <a:solidFill>
                  <a:schemeClr val="tx1"/>
                </a:solidFill>
                <a:miter lim="800000"/>
                <a:headEnd/>
                <a:tailEnd/>
              </a:ln>
            </p:spPr>
            <p:txBody>
              <a:bodyPr/>
              <a:lstStyle/>
              <a:p>
                <a:pPr>
                  <a:spcBef>
                    <a:spcPct val="50000"/>
                  </a:spcBef>
                </a:pPr>
                <a:endParaRPr lang="en-US" altLang="en-US">
                  <a:latin typeface="Times New Roman" pitchFamily="18" charset="0"/>
                </a:endParaRPr>
              </a:p>
              <a:p>
                <a:pPr algn="ctr"/>
                <a:r>
                  <a:rPr lang="en-US" altLang="en-US" b="1">
                    <a:latin typeface="Times New Roman" pitchFamily="18" charset="0"/>
                  </a:rPr>
                  <a:t>Actionable</a:t>
                </a:r>
              </a:p>
              <a:p>
                <a:pPr algn="ctr"/>
                <a:r>
                  <a:rPr lang="en-US" altLang="en-US" b="1">
                    <a:latin typeface="Times New Roman" pitchFamily="18" charset="0"/>
                  </a:rPr>
                  <a:t>First</a:t>
                </a:r>
              </a:p>
              <a:p>
                <a:pPr algn="ctr"/>
                <a:r>
                  <a:rPr lang="en-US" altLang="en-US" b="1">
                    <a:latin typeface="Times New Roman" pitchFamily="18" charset="0"/>
                  </a:rPr>
                  <a:t>Steps</a:t>
                </a:r>
              </a:p>
              <a:p>
                <a:pPr algn="ctr">
                  <a:spcBef>
                    <a:spcPct val="50000"/>
                  </a:spcBef>
                </a:pPr>
                <a:endParaRPr lang="en-US" altLang="en-US" sz="800">
                  <a:latin typeface="Times New Roman" pitchFamily="18" charset="0"/>
                </a:endParaRPr>
              </a:p>
            </p:txBody>
          </p:sp>
        </p:grpSp>
        <p:sp>
          <p:nvSpPr>
            <p:cNvPr id="51205" name="Text Box 13"/>
            <p:cNvSpPr txBox="1">
              <a:spLocks noChangeArrowheads="1"/>
            </p:cNvSpPr>
            <p:nvPr/>
          </p:nvSpPr>
          <p:spPr bwMode="auto">
            <a:xfrm>
              <a:off x="760" y="2261"/>
              <a:ext cx="3888" cy="442"/>
            </a:xfrm>
            <a:prstGeom prst="rect">
              <a:avLst/>
            </a:prstGeom>
            <a:noFill/>
            <a:ln w="9525">
              <a:noFill/>
              <a:miter lim="800000"/>
              <a:headEnd/>
              <a:tailEnd/>
            </a:ln>
          </p:spPr>
          <p:txBody>
            <a:bodyPr>
              <a:spAutoFit/>
            </a:bodyPr>
            <a:lstStyle/>
            <a:p>
              <a:pPr algn="ctr">
                <a:spcBef>
                  <a:spcPct val="50000"/>
                </a:spcBef>
              </a:pPr>
              <a:r>
                <a:rPr lang="en-US" altLang="en-US" sz="4000" b="1">
                  <a:latin typeface="Times New Roman" pitchFamily="18" charset="0"/>
                </a:rPr>
                <a:t>=   Successful  Change</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762000" y="2667000"/>
            <a:ext cx="7772400" cy="1470025"/>
          </a:xfrm>
        </p:spPr>
        <p:txBody>
          <a:bodyPr/>
          <a:lstStyle/>
          <a:p>
            <a:r>
              <a:rPr lang="en-US" sz="8000" smtClean="0">
                <a:latin typeface="Adobe Garamond Pro Bold"/>
              </a:rPr>
              <a:t>I.	Introduction</a:t>
            </a:r>
          </a:p>
        </p:txBody>
      </p:sp>
      <p:pic>
        <p:nvPicPr>
          <p:cNvPr id="18434" name="Picture 2"/>
          <p:cNvPicPr>
            <a:picLocks noChangeAspect="1" noChangeArrowheads="1"/>
          </p:cNvPicPr>
          <p:nvPr/>
        </p:nvPicPr>
        <p:blipFill>
          <a:blip r:embed="rId2"/>
          <a:srcRect/>
          <a:stretch>
            <a:fillRect/>
          </a:stretch>
        </p:blipFill>
        <p:spPr bwMode="auto">
          <a:xfrm>
            <a:off x="0" y="12700"/>
            <a:ext cx="9144000" cy="1581150"/>
          </a:xfrm>
          <a:prstGeom prst="rect">
            <a:avLst/>
          </a:prstGeom>
          <a:noFill/>
          <a:ln w="9525">
            <a:noFill/>
            <a:miter lim="800000"/>
            <a:headEnd/>
            <a:tailEnd/>
          </a:ln>
        </p:spPr>
      </p:pic>
      <p:grpSp>
        <p:nvGrpSpPr>
          <p:cNvPr id="18435" name="Group 3"/>
          <p:cNvGrpSpPr>
            <a:grpSpLocks/>
          </p:cNvGrpSpPr>
          <p:nvPr/>
        </p:nvGrpSpPr>
        <p:grpSpPr bwMode="auto">
          <a:xfrm>
            <a:off x="2971800" y="609600"/>
            <a:ext cx="2754313" cy="720725"/>
            <a:chOff x="3048000" y="381000"/>
            <a:chExt cx="2754630" cy="720725"/>
          </a:xfrm>
        </p:grpSpPr>
        <p:pic>
          <p:nvPicPr>
            <p:cNvPr id="18436" name="Picture 4"/>
            <p:cNvPicPr>
              <a:picLocks noChangeAspect="1"/>
            </p:cNvPicPr>
            <p:nvPr/>
          </p:nvPicPr>
          <p:blipFill>
            <a:blip r:embed="rId3"/>
            <a:srcRect/>
            <a:stretch>
              <a:fillRect/>
            </a:stretch>
          </p:blipFill>
          <p:spPr bwMode="auto">
            <a:xfrm>
              <a:off x="3048000" y="381000"/>
              <a:ext cx="436880" cy="499745"/>
            </a:xfrm>
            <a:prstGeom prst="rect">
              <a:avLst/>
            </a:prstGeom>
            <a:noFill/>
            <a:ln w="9525">
              <a:noFill/>
              <a:miter lim="800000"/>
              <a:headEnd/>
              <a:tailEnd/>
            </a:ln>
          </p:spPr>
        </p:pic>
        <p:sp>
          <p:nvSpPr>
            <p:cNvPr id="6" name="Text Box 5"/>
            <p:cNvSpPr txBox="1"/>
            <p:nvPr/>
          </p:nvSpPr>
          <p:spPr>
            <a:xfrm>
              <a:off x="3427457" y="466725"/>
              <a:ext cx="2375173" cy="635000"/>
            </a:xfrm>
            <a:prstGeom prst="rect">
              <a:avLst/>
            </a:prstGeom>
            <a:noFill/>
            <a:ln>
              <a:noFill/>
            </a:ln>
            <a:effectLst/>
            <a:extLst>
              <a:ext uri="{C572A759-6A51-4108-AA02-DFA0A04FC94B}"/>
            </a:ex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2000" dirty="0">
                  <a:solidFill>
                    <a:srgbClr val="FFFFFF"/>
                  </a:solidFill>
                  <a:latin typeface="Calisto MT"/>
                  <a:ea typeface="Calibri"/>
                  <a:cs typeface="Times New Roman"/>
                </a:rPr>
                <a:t>Senior </a:t>
              </a:r>
              <a:r>
                <a:rPr lang="en-US" sz="2000" dirty="0" err="1">
                  <a:solidFill>
                    <a:srgbClr val="FFFFFF"/>
                  </a:solidFill>
                  <a:latin typeface="Calisto MT"/>
                  <a:ea typeface="Calibri"/>
                  <a:cs typeface="Times New Roman"/>
                </a:rPr>
                <a:t>PsychCare</a:t>
              </a:r>
              <a:r>
                <a:rPr lang="en-US" sz="2000" dirty="0">
                  <a:solidFill>
                    <a:srgbClr val="FFFFFF"/>
                  </a:solidFill>
                  <a:latin typeface="Calisto MT"/>
                  <a:ea typeface="Calibri"/>
                  <a:cs typeface="Times New Roman"/>
                </a:rPr>
                <a:t/>
              </a:r>
              <a:br>
                <a:rPr lang="en-US" sz="2000" dirty="0">
                  <a:solidFill>
                    <a:srgbClr val="FFFFFF"/>
                  </a:solidFill>
                  <a:latin typeface="Calisto MT"/>
                  <a:ea typeface="Calibri"/>
                  <a:cs typeface="Times New Roman"/>
                </a:rPr>
              </a:br>
              <a:r>
                <a:rPr lang="en-US" sz="800" dirty="0">
                  <a:solidFill>
                    <a:srgbClr val="FFFFFF"/>
                  </a:solidFill>
                  <a:latin typeface="Calisto MT"/>
                  <a:ea typeface="Calibri"/>
                  <a:cs typeface="Times New Roman"/>
                </a:rPr>
                <a:t>Leaders in the Mental Health of Seniors</a:t>
              </a:r>
              <a:endParaRPr lang="en-US" sz="1100" dirty="0">
                <a:ea typeface="Calibri"/>
                <a:cs typeface="Times New Roman"/>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US" altLang="en-US" sz="3200" smtClean="0">
                <a:solidFill>
                  <a:srgbClr val="FF9900"/>
                </a:solidFill>
                <a:latin typeface="Times New Roman" pitchFamily="18" charset="0"/>
              </a:rPr>
              <a:t>Why We Fail In Management of Change:</a:t>
            </a:r>
          </a:p>
        </p:txBody>
      </p:sp>
      <p:sp>
        <p:nvSpPr>
          <p:cNvPr id="53250" name="Text Box 3"/>
          <p:cNvSpPr txBox="1">
            <a:spLocks noChangeArrowheads="1"/>
          </p:cNvSpPr>
          <p:nvPr/>
        </p:nvSpPr>
        <p:spPr bwMode="auto">
          <a:xfrm>
            <a:off x="914400" y="1612900"/>
            <a:ext cx="762000" cy="762000"/>
          </a:xfrm>
          <a:prstGeom prst="rect">
            <a:avLst/>
          </a:prstGeom>
          <a:noFill/>
          <a:ln w="15875">
            <a:solidFill>
              <a:schemeClr val="tx1"/>
            </a:solidFill>
            <a:miter lim="800000"/>
            <a:headEnd/>
            <a:tailEnd/>
          </a:ln>
        </p:spPr>
        <p:txBody>
          <a:bodyPr/>
          <a:lstStyle/>
          <a:p>
            <a:pPr>
              <a:spcBef>
                <a:spcPct val="50000"/>
              </a:spcBef>
            </a:pPr>
            <a:endParaRPr lang="en-US" altLang="en-US">
              <a:latin typeface="Times New Roman" pitchFamily="18" charset="0"/>
            </a:endParaRPr>
          </a:p>
          <a:p>
            <a:pPr algn="ctr"/>
            <a:endParaRPr lang="en-US" altLang="en-US" b="1">
              <a:latin typeface="Times New Roman" pitchFamily="18" charset="0"/>
            </a:endParaRPr>
          </a:p>
          <a:p>
            <a:pPr algn="ctr">
              <a:spcBef>
                <a:spcPct val="50000"/>
              </a:spcBef>
            </a:pPr>
            <a:endParaRPr lang="en-US" altLang="en-US" sz="800">
              <a:latin typeface="Times New Roman" pitchFamily="18" charset="0"/>
            </a:endParaRPr>
          </a:p>
        </p:txBody>
      </p:sp>
      <p:sp>
        <p:nvSpPr>
          <p:cNvPr id="53251" name="Text Box 4"/>
          <p:cNvSpPr txBox="1">
            <a:spLocks noChangeArrowheads="1"/>
          </p:cNvSpPr>
          <p:nvPr/>
        </p:nvSpPr>
        <p:spPr bwMode="auto">
          <a:xfrm>
            <a:off x="1600200" y="1689100"/>
            <a:ext cx="457200" cy="457200"/>
          </a:xfrm>
          <a:prstGeom prst="rect">
            <a:avLst/>
          </a:prstGeom>
          <a:noFill/>
          <a:ln w="9525">
            <a:noFill/>
            <a:miter lim="800000"/>
            <a:headEnd/>
            <a:tailEnd/>
          </a:ln>
        </p:spPr>
        <p:txBody>
          <a:bodyPr>
            <a:spAutoFit/>
          </a:bodyPr>
          <a:lstStyle/>
          <a:p>
            <a:pPr algn="ctr">
              <a:spcBef>
                <a:spcPct val="50000"/>
              </a:spcBef>
            </a:pPr>
            <a:r>
              <a:rPr lang="en-US" altLang="en-US" sz="2400" b="1">
                <a:latin typeface="Times New Roman" pitchFamily="18" charset="0"/>
              </a:rPr>
              <a:t>+</a:t>
            </a:r>
          </a:p>
        </p:txBody>
      </p:sp>
      <p:sp>
        <p:nvSpPr>
          <p:cNvPr id="53252" name="Text Box 5"/>
          <p:cNvSpPr txBox="1">
            <a:spLocks noChangeArrowheads="1"/>
          </p:cNvSpPr>
          <p:nvPr/>
        </p:nvSpPr>
        <p:spPr bwMode="auto">
          <a:xfrm>
            <a:off x="2743200" y="1689100"/>
            <a:ext cx="457200" cy="457200"/>
          </a:xfrm>
          <a:prstGeom prst="rect">
            <a:avLst/>
          </a:prstGeom>
          <a:noFill/>
          <a:ln w="9525">
            <a:noFill/>
            <a:miter lim="800000"/>
            <a:headEnd/>
            <a:tailEnd/>
          </a:ln>
        </p:spPr>
        <p:txBody>
          <a:bodyPr>
            <a:spAutoFit/>
          </a:bodyPr>
          <a:lstStyle/>
          <a:p>
            <a:pPr algn="ctr">
              <a:spcBef>
                <a:spcPct val="50000"/>
              </a:spcBef>
            </a:pPr>
            <a:r>
              <a:rPr lang="en-US" altLang="en-US" sz="2400" b="1">
                <a:latin typeface="Times New Roman" pitchFamily="18" charset="0"/>
              </a:rPr>
              <a:t>+</a:t>
            </a:r>
          </a:p>
        </p:txBody>
      </p:sp>
      <p:sp>
        <p:nvSpPr>
          <p:cNvPr id="53253" name="Text Box 6"/>
          <p:cNvSpPr txBox="1">
            <a:spLocks noChangeArrowheads="1"/>
          </p:cNvSpPr>
          <p:nvPr/>
        </p:nvSpPr>
        <p:spPr bwMode="auto">
          <a:xfrm>
            <a:off x="3962400" y="1765300"/>
            <a:ext cx="457200" cy="457200"/>
          </a:xfrm>
          <a:prstGeom prst="rect">
            <a:avLst/>
          </a:prstGeom>
          <a:noFill/>
          <a:ln w="9525">
            <a:noFill/>
            <a:miter lim="800000"/>
            <a:headEnd/>
            <a:tailEnd/>
          </a:ln>
        </p:spPr>
        <p:txBody>
          <a:bodyPr>
            <a:spAutoFit/>
          </a:bodyPr>
          <a:lstStyle/>
          <a:p>
            <a:pPr algn="ctr">
              <a:spcBef>
                <a:spcPct val="50000"/>
              </a:spcBef>
            </a:pPr>
            <a:r>
              <a:rPr lang="en-US" altLang="en-US" sz="2400"/>
              <a:t>+</a:t>
            </a:r>
          </a:p>
        </p:txBody>
      </p:sp>
      <p:sp>
        <p:nvSpPr>
          <p:cNvPr id="53254" name="Text Box 7"/>
          <p:cNvSpPr txBox="1">
            <a:spLocks noChangeArrowheads="1"/>
          </p:cNvSpPr>
          <p:nvPr/>
        </p:nvSpPr>
        <p:spPr bwMode="auto">
          <a:xfrm>
            <a:off x="1981200" y="1612900"/>
            <a:ext cx="838200" cy="762000"/>
          </a:xfrm>
          <a:prstGeom prst="rect">
            <a:avLst/>
          </a:prstGeom>
          <a:noFill/>
          <a:ln w="15875">
            <a:solidFill>
              <a:schemeClr val="tx1"/>
            </a:solidFill>
            <a:miter lim="800000"/>
            <a:headEnd/>
            <a:tailEnd/>
          </a:ln>
        </p:spPr>
        <p:txBody>
          <a:bodyPr/>
          <a:lstStyle/>
          <a:p>
            <a:pPr algn="ctr">
              <a:spcBef>
                <a:spcPct val="50000"/>
              </a:spcBef>
            </a:pPr>
            <a:r>
              <a:rPr lang="en-US" altLang="en-US" sz="1200">
                <a:latin typeface="Times New Roman" pitchFamily="18" charset="0"/>
              </a:rPr>
              <a:t>Shared</a:t>
            </a:r>
          </a:p>
          <a:p>
            <a:pPr algn="ctr"/>
            <a:r>
              <a:rPr lang="en-US" altLang="en-US" sz="1200">
                <a:latin typeface="Times New Roman" pitchFamily="18" charset="0"/>
              </a:rPr>
              <a:t>Driven Vision</a:t>
            </a:r>
          </a:p>
          <a:p>
            <a:pPr algn="ctr">
              <a:spcBef>
                <a:spcPct val="50000"/>
              </a:spcBef>
            </a:pPr>
            <a:endParaRPr lang="en-US" altLang="en-US" sz="800">
              <a:latin typeface="Times New Roman" pitchFamily="18" charset="0"/>
            </a:endParaRPr>
          </a:p>
        </p:txBody>
      </p:sp>
      <p:sp>
        <p:nvSpPr>
          <p:cNvPr id="53255" name="Text Box 8"/>
          <p:cNvSpPr txBox="1">
            <a:spLocks noChangeArrowheads="1"/>
          </p:cNvSpPr>
          <p:nvPr/>
        </p:nvSpPr>
        <p:spPr bwMode="auto">
          <a:xfrm>
            <a:off x="3124200" y="1612900"/>
            <a:ext cx="838200" cy="762000"/>
          </a:xfrm>
          <a:prstGeom prst="rect">
            <a:avLst/>
          </a:prstGeom>
          <a:noFill/>
          <a:ln w="15875">
            <a:solidFill>
              <a:schemeClr val="tx1"/>
            </a:solidFill>
            <a:miter lim="800000"/>
            <a:headEnd/>
            <a:tailEnd/>
          </a:ln>
        </p:spPr>
        <p:txBody>
          <a:bodyPr/>
          <a:lstStyle/>
          <a:p>
            <a:pPr algn="ctr">
              <a:spcBef>
                <a:spcPct val="50000"/>
              </a:spcBef>
            </a:pPr>
            <a:r>
              <a:rPr lang="en-US" altLang="en-US" sz="1000">
                <a:latin typeface="Times New Roman" pitchFamily="18" charset="0"/>
              </a:rPr>
              <a:t>Capacity for Focused Change</a:t>
            </a:r>
          </a:p>
          <a:p>
            <a:pPr algn="ctr">
              <a:spcBef>
                <a:spcPct val="50000"/>
              </a:spcBef>
            </a:pPr>
            <a:endParaRPr lang="en-US" altLang="en-US" sz="1000">
              <a:latin typeface="Times New Roman" pitchFamily="18" charset="0"/>
            </a:endParaRPr>
          </a:p>
        </p:txBody>
      </p:sp>
      <p:sp>
        <p:nvSpPr>
          <p:cNvPr id="53256" name="Text Box 9"/>
          <p:cNvSpPr txBox="1">
            <a:spLocks noChangeArrowheads="1"/>
          </p:cNvSpPr>
          <p:nvPr/>
        </p:nvSpPr>
        <p:spPr bwMode="auto">
          <a:xfrm>
            <a:off x="4343400" y="1612900"/>
            <a:ext cx="838200" cy="762000"/>
          </a:xfrm>
          <a:prstGeom prst="rect">
            <a:avLst/>
          </a:prstGeom>
          <a:noFill/>
          <a:ln w="15875">
            <a:solidFill>
              <a:schemeClr val="tx1"/>
            </a:solidFill>
            <a:miter lim="800000"/>
            <a:headEnd/>
            <a:tailEnd/>
          </a:ln>
        </p:spPr>
        <p:txBody>
          <a:bodyPr/>
          <a:lstStyle/>
          <a:p>
            <a:pPr>
              <a:spcBef>
                <a:spcPct val="50000"/>
              </a:spcBef>
            </a:pPr>
            <a:r>
              <a:rPr lang="en-US" altLang="en-US" sz="1000">
                <a:latin typeface="Times New Roman" pitchFamily="18" charset="0"/>
              </a:rPr>
              <a:t>Actionable</a:t>
            </a:r>
          </a:p>
          <a:p>
            <a:pPr algn="ctr"/>
            <a:r>
              <a:rPr lang="en-US" altLang="en-US" sz="1000">
                <a:latin typeface="Times New Roman" pitchFamily="18" charset="0"/>
              </a:rPr>
              <a:t>First</a:t>
            </a:r>
          </a:p>
          <a:p>
            <a:pPr algn="ctr"/>
            <a:r>
              <a:rPr lang="en-US" altLang="en-US" sz="1000">
                <a:latin typeface="Times New Roman" pitchFamily="18" charset="0"/>
              </a:rPr>
              <a:t>Steps</a:t>
            </a:r>
          </a:p>
          <a:p>
            <a:pPr algn="ctr">
              <a:spcBef>
                <a:spcPct val="50000"/>
              </a:spcBef>
            </a:pPr>
            <a:endParaRPr lang="en-US" altLang="en-US" sz="1000">
              <a:latin typeface="Times New Roman" pitchFamily="18" charset="0"/>
            </a:endParaRPr>
          </a:p>
        </p:txBody>
      </p:sp>
      <p:sp>
        <p:nvSpPr>
          <p:cNvPr id="53257" name="Text Box 10"/>
          <p:cNvSpPr txBox="1">
            <a:spLocks noChangeArrowheads="1"/>
          </p:cNvSpPr>
          <p:nvPr/>
        </p:nvSpPr>
        <p:spPr bwMode="auto">
          <a:xfrm>
            <a:off x="5105400" y="1841500"/>
            <a:ext cx="3429000" cy="846138"/>
          </a:xfrm>
          <a:prstGeom prst="rect">
            <a:avLst/>
          </a:prstGeom>
          <a:noFill/>
          <a:ln w="9525">
            <a:noFill/>
            <a:miter lim="800000"/>
            <a:headEnd/>
            <a:tailEnd/>
          </a:ln>
        </p:spPr>
        <p:txBody>
          <a:bodyPr>
            <a:spAutoFit/>
          </a:bodyPr>
          <a:lstStyle/>
          <a:p>
            <a:pPr algn="ctr">
              <a:spcBef>
                <a:spcPct val="50000"/>
              </a:spcBef>
            </a:pPr>
            <a:r>
              <a:rPr lang="en-US" altLang="en-US" sz="1400" b="1">
                <a:latin typeface="Times New Roman" pitchFamily="18" charset="0"/>
              </a:rPr>
              <a:t>=   Bottom of the “in box” Low Priority Project</a:t>
            </a:r>
          </a:p>
          <a:p>
            <a:pPr algn="ctr">
              <a:spcBef>
                <a:spcPct val="50000"/>
              </a:spcBef>
            </a:pPr>
            <a:r>
              <a:rPr lang="en-US" altLang="en-US" sz="1400">
                <a:latin typeface="Times New Roman" pitchFamily="18" charset="0"/>
              </a:rPr>
              <a:t>(good idea, but I don’t agree)</a:t>
            </a:r>
          </a:p>
        </p:txBody>
      </p:sp>
      <p:sp>
        <p:nvSpPr>
          <p:cNvPr id="53258" name="Text Box 12"/>
          <p:cNvSpPr txBox="1">
            <a:spLocks noChangeArrowheads="1"/>
          </p:cNvSpPr>
          <p:nvPr/>
        </p:nvSpPr>
        <p:spPr bwMode="auto">
          <a:xfrm>
            <a:off x="914400" y="2603500"/>
            <a:ext cx="762000" cy="762000"/>
          </a:xfrm>
          <a:prstGeom prst="rect">
            <a:avLst/>
          </a:prstGeom>
          <a:noFill/>
          <a:ln w="15875">
            <a:solidFill>
              <a:schemeClr val="tx1"/>
            </a:solidFill>
            <a:miter lim="800000"/>
            <a:headEnd/>
            <a:tailEnd/>
          </a:ln>
        </p:spPr>
        <p:txBody>
          <a:bodyPr/>
          <a:lstStyle/>
          <a:p>
            <a:pPr algn="ctr">
              <a:spcBef>
                <a:spcPct val="50000"/>
              </a:spcBef>
            </a:pPr>
            <a:r>
              <a:rPr lang="en-US" altLang="en-US" sz="1000">
                <a:latin typeface="Times New Roman" pitchFamily="18" charset="0"/>
              </a:rPr>
              <a:t>Pressure for Change</a:t>
            </a:r>
          </a:p>
          <a:p>
            <a:pPr algn="ctr"/>
            <a:endParaRPr lang="en-US" altLang="en-US" sz="1000" b="1">
              <a:latin typeface="Times New Roman" pitchFamily="18" charset="0"/>
            </a:endParaRPr>
          </a:p>
          <a:p>
            <a:pPr algn="ctr">
              <a:spcBef>
                <a:spcPct val="50000"/>
              </a:spcBef>
            </a:pPr>
            <a:endParaRPr lang="en-US" altLang="en-US" sz="800">
              <a:latin typeface="Times New Roman" pitchFamily="18" charset="0"/>
            </a:endParaRPr>
          </a:p>
        </p:txBody>
      </p:sp>
      <p:sp>
        <p:nvSpPr>
          <p:cNvPr id="53259" name="Text Box 13"/>
          <p:cNvSpPr txBox="1">
            <a:spLocks noChangeArrowheads="1"/>
          </p:cNvSpPr>
          <p:nvPr/>
        </p:nvSpPr>
        <p:spPr bwMode="auto">
          <a:xfrm>
            <a:off x="1600200" y="2679700"/>
            <a:ext cx="457200" cy="457200"/>
          </a:xfrm>
          <a:prstGeom prst="rect">
            <a:avLst/>
          </a:prstGeom>
          <a:noFill/>
          <a:ln w="9525">
            <a:noFill/>
            <a:miter lim="800000"/>
            <a:headEnd/>
            <a:tailEnd/>
          </a:ln>
        </p:spPr>
        <p:txBody>
          <a:bodyPr>
            <a:spAutoFit/>
          </a:bodyPr>
          <a:lstStyle/>
          <a:p>
            <a:pPr algn="ctr">
              <a:spcBef>
                <a:spcPct val="50000"/>
              </a:spcBef>
            </a:pPr>
            <a:r>
              <a:rPr lang="en-US" altLang="en-US" sz="2400" b="1">
                <a:latin typeface="Times New Roman" pitchFamily="18" charset="0"/>
              </a:rPr>
              <a:t>+</a:t>
            </a:r>
          </a:p>
        </p:txBody>
      </p:sp>
      <p:sp>
        <p:nvSpPr>
          <p:cNvPr id="53260" name="Text Box 14"/>
          <p:cNvSpPr txBox="1">
            <a:spLocks noChangeArrowheads="1"/>
          </p:cNvSpPr>
          <p:nvPr/>
        </p:nvSpPr>
        <p:spPr bwMode="auto">
          <a:xfrm>
            <a:off x="2743200" y="2679700"/>
            <a:ext cx="457200" cy="457200"/>
          </a:xfrm>
          <a:prstGeom prst="rect">
            <a:avLst/>
          </a:prstGeom>
          <a:noFill/>
          <a:ln w="9525">
            <a:noFill/>
            <a:miter lim="800000"/>
            <a:headEnd/>
            <a:tailEnd/>
          </a:ln>
        </p:spPr>
        <p:txBody>
          <a:bodyPr>
            <a:spAutoFit/>
          </a:bodyPr>
          <a:lstStyle/>
          <a:p>
            <a:pPr algn="ctr">
              <a:spcBef>
                <a:spcPct val="50000"/>
              </a:spcBef>
            </a:pPr>
            <a:r>
              <a:rPr lang="en-US" altLang="en-US" sz="2400" b="1">
                <a:latin typeface="Times New Roman" pitchFamily="18" charset="0"/>
              </a:rPr>
              <a:t>+</a:t>
            </a:r>
          </a:p>
        </p:txBody>
      </p:sp>
      <p:sp>
        <p:nvSpPr>
          <p:cNvPr id="53261" name="Text Box 15"/>
          <p:cNvSpPr txBox="1">
            <a:spLocks noChangeArrowheads="1"/>
          </p:cNvSpPr>
          <p:nvPr/>
        </p:nvSpPr>
        <p:spPr bwMode="auto">
          <a:xfrm>
            <a:off x="3962400" y="2755900"/>
            <a:ext cx="457200" cy="457200"/>
          </a:xfrm>
          <a:prstGeom prst="rect">
            <a:avLst/>
          </a:prstGeom>
          <a:noFill/>
          <a:ln w="9525">
            <a:noFill/>
            <a:miter lim="800000"/>
            <a:headEnd/>
            <a:tailEnd/>
          </a:ln>
        </p:spPr>
        <p:txBody>
          <a:bodyPr>
            <a:spAutoFit/>
          </a:bodyPr>
          <a:lstStyle/>
          <a:p>
            <a:pPr algn="ctr">
              <a:spcBef>
                <a:spcPct val="50000"/>
              </a:spcBef>
            </a:pPr>
            <a:r>
              <a:rPr lang="en-US" altLang="en-US" sz="2400"/>
              <a:t>+</a:t>
            </a:r>
          </a:p>
        </p:txBody>
      </p:sp>
      <p:sp>
        <p:nvSpPr>
          <p:cNvPr id="53262" name="Text Box 16"/>
          <p:cNvSpPr txBox="1">
            <a:spLocks noChangeArrowheads="1"/>
          </p:cNvSpPr>
          <p:nvPr/>
        </p:nvSpPr>
        <p:spPr bwMode="auto">
          <a:xfrm>
            <a:off x="1981200" y="2603500"/>
            <a:ext cx="838200" cy="762000"/>
          </a:xfrm>
          <a:prstGeom prst="rect">
            <a:avLst/>
          </a:prstGeom>
          <a:noFill/>
          <a:ln w="15875">
            <a:solidFill>
              <a:schemeClr val="tx1"/>
            </a:solidFill>
            <a:miter lim="800000"/>
            <a:headEnd/>
            <a:tailEnd/>
          </a:ln>
        </p:spPr>
        <p:txBody>
          <a:bodyPr/>
          <a:lstStyle/>
          <a:p>
            <a:pPr algn="ctr">
              <a:spcBef>
                <a:spcPct val="50000"/>
              </a:spcBef>
            </a:pPr>
            <a:endParaRPr lang="en-US" altLang="en-US" sz="800">
              <a:latin typeface="Times New Roman" pitchFamily="18" charset="0"/>
            </a:endParaRPr>
          </a:p>
        </p:txBody>
      </p:sp>
      <p:sp>
        <p:nvSpPr>
          <p:cNvPr id="53263" name="Text Box 17"/>
          <p:cNvSpPr txBox="1">
            <a:spLocks noChangeArrowheads="1"/>
          </p:cNvSpPr>
          <p:nvPr/>
        </p:nvSpPr>
        <p:spPr bwMode="auto">
          <a:xfrm>
            <a:off x="3124200" y="2603500"/>
            <a:ext cx="838200" cy="762000"/>
          </a:xfrm>
          <a:prstGeom prst="rect">
            <a:avLst/>
          </a:prstGeom>
          <a:noFill/>
          <a:ln w="15875">
            <a:solidFill>
              <a:schemeClr val="tx1"/>
            </a:solidFill>
            <a:miter lim="800000"/>
            <a:headEnd/>
            <a:tailEnd/>
          </a:ln>
        </p:spPr>
        <p:txBody>
          <a:bodyPr/>
          <a:lstStyle/>
          <a:p>
            <a:pPr algn="ctr">
              <a:spcBef>
                <a:spcPct val="50000"/>
              </a:spcBef>
            </a:pPr>
            <a:r>
              <a:rPr lang="en-US" altLang="en-US" sz="1000">
                <a:latin typeface="Times New Roman" pitchFamily="18" charset="0"/>
              </a:rPr>
              <a:t>Capacity for Focused Change</a:t>
            </a:r>
          </a:p>
          <a:p>
            <a:pPr algn="ctr">
              <a:spcBef>
                <a:spcPct val="50000"/>
              </a:spcBef>
            </a:pPr>
            <a:endParaRPr lang="en-US" altLang="en-US" sz="1000">
              <a:latin typeface="Times New Roman" pitchFamily="18" charset="0"/>
            </a:endParaRPr>
          </a:p>
        </p:txBody>
      </p:sp>
      <p:sp>
        <p:nvSpPr>
          <p:cNvPr id="53264" name="Text Box 18"/>
          <p:cNvSpPr txBox="1">
            <a:spLocks noChangeArrowheads="1"/>
          </p:cNvSpPr>
          <p:nvPr/>
        </p:nvSpPr>
        <p:spPr bwMode="auto">
          <a:xfrm>
            <a:off x="4343400" y="2603500"/>
            <a:ext cx="838200" cy="762000"/>
          </a:xfrm>
          <a:prstGeom prst="rect">
            <a:avLst/>
          </a:prstGeom>
          <a:noFill/>
          <a:ln w="15875">
            <a:solidFill>
              <a:schemeClr val="tx1"/>
            </a:solidFill>
            <a:miter lim="800000"/>
            <a:headEnd/>
            <a:tailEnd/>
          </a:ln>
        </p:spPr>
        <p:txBody>
          <a:bodyPr/>
          <a:lstStyle/>
          <a:p>
            <a:pPr>
              <a:spcBef>
                <a:spcPct val="50000"/>
              </a:spcBef>
            </a:pPr>
            <a:r>
              <a:rPr lang="en-US" altLang="en-US" sz="1000">
                <a:latin typeface="Times New Roman" pitchFamily="18" charset="0"/>
              </a:rPr>
              <a:t>Actionable</a:t>
            </a:r>
          </a:p>
          <a:p>
            <a:pPr algn="ctr"/>
            <a:r>
              <a:rPr lang="en-US" altLang="en-US" sz="1000">
                <a:latin typeface="Times New Roman" pitchFamily="18" charset="0"/>
              </a:rPr>
              <a:t>First</a:t>
            </a:r>
          </a:p>
          <a:p>
            <a:pPr algn="ctr"/>
            <a:r>
              <a:rPr lang="en-US" altLang="en-US" sz="1000">
                <a:latin typeface="Times New Roman" pitchFamily="18" charset="0"/>
              </a:rPr>
              <a:t>Steps</a:t>
            </a:r>
          </a:p>
          <a:p>
            <a:pPr algn="ctr">
              <a:spcBef>
                <a:spcPct val="50000"/>
              </a:spcBef>
            </a:pPr>
            <a:endParaRPr lang="en-US" altLang="en-US" sz="1000">
              <a:latin typeface="Times New Roman" pitchFamily="18" charset="0"/>
            </a:endParaRPr>
          </a:p>
        </p:txBody>
      </p:sp>
      <p:sp>
        <p:nvSpPr>
          <p:cNvPr id="53265" name="Text Box 19"/>
          <p:cNvSpPr txBox="1">
            <a:spLocks noChangeArrowheads="1"/>
          </p:cNvSpPr>
          <p:nvPr/>
        </p:nvSpPr>
        <p:spPr bwMode="auto">
          <a:xfrm>
            <a:off x="5105400" y="2832100"/>
            <a:ext cx="3657600" cy="836613"/>
          </a:xfrm>
          <a:prstGeom prst="rect">
            <a:avLst/>
          </a:prstGeom>
          <a:noFill/>
          <a:ln w="9525">
            <a:noFill/>
            <a:miter lim="800000"/>
            <a:headEnd/>
            <a:tailEnd/>
          </a:ln>
        </p:spPr>
        <p:txBody>
          <a:bodyPr>
            <a:spAutoFit/>
          </a:bodyPr>
          <a:lstStyle/>
          <a:p>
            <a:pPr algn="ctr">
              <a:spcBef>
                <a:spcPct val="50000"/>
              </a:spcBef>
            </a:pPr>
            <a:r>
              <a:rPr lang="en-US" altLang="en-US" sz="1400" b="1">
                <a:latin typeface="Times New Roman" pitchFamily="18" charset="0"/>
              </a:rPr>
              <a:t>=   A Fast Start That Fizzles Directionless</a:t>
            </a:r>
          </a:p>
          <a:p>
            <a:pPr algn="ctr">
              <a:spcBef>
                <a:spcPct val="50000"/>
              </a:spcBef>
            </a:pPr>
            <a:r>
              <a:rPr lang="en-US" altLang="en-US" sz="1400">
                <a:latin typeface="Times New Roman" pitchFamily="18" charset="0"/>
              </a:rPr>
              <a:t>(Energetic, no follow through, lack of a champion, project leader)</a:t>
            </a:r>
          </a:p>
        </p:txBody>
      </p:sp>
      <p:sp>
        <p:nvSpPr>
          <p:cNvPr id="53266" name="Text Box 20"/>
          <p:cNvSpPr txBox="1">
            <a:spLocks noChangeArrowheads="1"/>
          </p:cNvSpPr>
          <p:nvPr/>
        </p:nvSpPr>
        <p:spPr bwMode="auto">
          <a:xfrm>
            <a:off x="914400" y="3594100"/>
            <a:ext cx="762000" cy="762000"/>
          </a:xfrm>
          <a:prstGeom prst="rect">
            <a:avLst/>
          </a:prstGeom>
          <a:noFill/>
          <a:ln w="15875">
            <a:solidFill>
              <a:schemeClr val="tx1"/>
            </a:solidFill>
            <a:miter lim="800000"/>
            <a:headEnd/>
            <a:tailEnd/>
          </a:ln>
        </p:spPr>
        <p:txBody>
          <a:bodyPr/>
          <a:lstStyle/>
          <a:p>
            <a:pPr algn="ctr">
              <a:spcBef>
                <a:spcPct val="50000"/>
              </a:spcBef>
            </a:pPr>
            <a:r>
              <a:rPr lang="en-US" altLang="en-US" sz="1000">
                <a:latin typeface="Times New Roman" pitchFamily="18" charset="0"/>
              </a:rPr>
              <a:t>Pressure for Change</a:t>
            </a:r>
          </a:p>
          <a:p>
            <a:pPr algn="ctr"/>
            <a:endParaRPr lang="en-US" altLang="en-US" sz="1000" b="1">
              <a:latin typeface="Times New Roman" pitchFamily="18" charset="0"/>
            </a:endParaRPr>
          </a:p>
          <a:p>
            <a:pPr algn="ctr">
              <a:spcBef>
                <a:spcPct val="50000"/>
              </a:spcBef>
            </a:pPr>
            <a:endParaRPr lang="en-US" altLang="en-US" sz="800">
              <a:latin typeface="Times New Roman" pitchFamily="18" charset="0"/>
            </a:endParaRPr>
          </a:p>
        </p:txBody>
      </p:sp>
      <p:sp>
        <p:nvSpPr>
          <p:cNvPr id="53267" name="Text Box 21"/>
          <p:cNvSpPr txBox="1">
            <a:spLocks noChangeArrowheads="1"/>
          </p:cNvSpPr>
          <p:nvPr/>
        </p:nvSpPr>
        <p:spPr bwMode="auto">
          <a:xfrm>
            <a:off x="1600200" y="3670300"/>
            <a:ext cx="457200" cy="457200"/>
          </a:xfrm>
          <a:prstGeom prst="rect">
            <a:avLst/>
          </a:prstGeom>
          <a:noFill/>
          <a:ln w="9525">
            <a:noFill/>
            <a:miter lim="800000"/>
            <a:headEnd/>
            <a:tailEnd/>
          </a:ln>
        </p:spPr>
        <p:txBody>
          <a:bodyPr>
            <a:spAutoFit/>
          </a:bodyPr>
          <a:lstStyle/>
          <a:p>
            <a:pPr algn="ctr">
              <a:spcBef>
                <a:spcPct val="50000"/>
              </a:spcBef>
            </a:pPr>
            <a:r>
              <a:rPr lang="en-US" altLang="en-US" sz="2400" b="1">
                <a:latin typeface="Times New Roman" pitchFamily="18" charset="0"/>
              </a:rPr>
              <a:t>+</a:t>
            </a:r>
          </a:p>
        </p:txBody>
      </p:sp>
      <p:sp>
        <p:nvSpPr>
          <p:cNvPr id="53268" name="Text Box 22"/>
          <p:cNvSpPr txBox="1">
            <a:spLocks noChangeArrowheads="1"/>
          </p:cNvSpPr>
          <p:nvPr/>
        </p:nvSpPr>
        <p:spPr bwMode="auto">
          <a:xfrm>
            <a:off x="2743200" y="3670300"/>
            <a:ext cx="457200" cy="457200"/>
          </a:xfrm>
          <a:prstGeom prst="rect">
            <a:avLst/>
          </a:prstGeom>
          <a:noFill/>
          <a:ln w="9525">
            <a:noFill/>
            <a:miter lim="800000"/>
            <a:headEnd/>
            <a:tailEnd/>
          </a:ln>
        </p:spPr>
        <p:txBody>
          <a:bodyPr>
            <a:spAutoFit/>
          </a:bodyPr>
          <a:lstStyle/>
          <a:p>
            <a:pPr algn="ctr">
              <a:spcBef>
                <a:spcPct val="50000"/>
              </a:spcBef>
            </a:pPr>
            <a:r>
              <a:rPr lang="en-US" altLang="en-US" sz="2400" b="1">
                <a:latin typeface="Times New Roman" pitchFamily="18" charset="0"/>
              </a:rPr>
              <a:t>+</a:t>
            </a:r>
          </a:p>
        </p:txBody>
      </p:sp>
      <p:sp>
        <p:nvSpPr>
          <p:cNvPr id="53269" name="Text Box 23"/>
          <p:cNvSpPr txBox="1">
            <a:spLocks noChangeArrowheads="1"/>
          </p:cNvSpPr>
          <p:nvPr/>
        </p:nvSpPr>
        <p:spPr bwMode="auto">
          <a:xfrm>
            <a:off x="3962400" y="3746500"/>
            <a:ext cx="457200" cy="457200"/>
          </a:xfrm>
          <a:prstGeom prst="rect">
            <a:avLst/>
          </a:prstGeom>
          <a:noFill/>
          <a:ln w="9525">
            <a:noFill/>
            <a:miter lim="800000"/>
            <a:headEnd/>
            <a:tailEnd/>
          </a:ln>
        </p:spPr>
        <p:txBody>
          <a:bodyPr>
            <a:spAutoFit/>
          </a:bodyPr>
          <a:lstStyle/>
          <a:p>
            <a:pPr algn="ctr">
              <a:spcBef>
                <a:spcPct val="50000"/>
              </a:spcBef>
            </a:pPr>
            <a:r>
              <a:rPr lang="en-US" altLang="en-US" sz="2400"/>
              <a:t>+</a:t>
            </a:r>
          </a:p>
        </p:txBody>
      </p:sp>
      <p:sp>
        <p:nvSpPr>
          <p:cNvPr id="53270" name="Text Box 24"/>
          <p:cNvSpPr txBox="1">
            <a:spLocks noChangeArrowheads="1"/>
          </p:cNvSpPr>
          <p:nvPr/>
        </p:nvSpPr>
        <p:spPr bwMode="auto">
          <a:xfrm>
            <a:off x="1981200" y="3594100"/>
            <a:ext cx="838200" cy="762000"/>
          </a:xfrm>
          <a:prstGeom prst="rect">
            <a:avLst/>
          </a:prstGeom>
          <a:noFill/>
          <a:ln w="15875">
            <a:solidFill>
              <a:schemeClr val="tx1"/>
            </a:solidFill>
            <a:miter lim="800000"/>
            <a:headEnd/>
            <a:tailEnd/>
          </a:ln>
        </p:spPr>
        <p:txBody>
          <a:bodyPr/>
          <a:lstStyle/>
          <a:p>
            <a:pPr algn="ctr">
              <a:spcBef>
                <a:spcPct val="50000"/>
              </a:spcBef>
            </a:pPr>
            <a:r>
              <a:rPr lang="en-US" altLang="en-US" sz="1200">
                <a:latin typeface="Times New Roman" pitchFamily="18" charset="0"/>
              </a:rPr>
              <a:t>Shared</a:t>
            </a:r>
          </a:p>
          <a:p>
            <a:pPr algn="ctr"/>
            <a:r>
              <a:rPr lang="en-US" altLang="en-US" sz="1200">
                <a:latin typeface="Times New Roman" pitchFamily="18" charset="0"/>
              </a:rPr>
              <a:t>Driven Vision</a:t>
            </a:r>
          </a:p>
          <a:p>
            <a:pPr algn="ctr">
              <a:spcBef>
                <a:spcPct val="50000"/>
              </a:spcBef>
            </a:pPr>
            <a:endParaRPr lang="en-US" altLang="en-US" sz="800">
              <a:latin typeface="Times New Roman" pitchFamily="18" charset="0"/>
            </a:endParaRPr>
          </a:p>
        </p:txBody>
      </p:sp>
      <p:sp>
        <p:nvSpPr>
          <p:cNvPr id="53271" name="Text Box 25"/>
          <p:cNvSpPr txBox="1">
            <a:spLocks noChangeArrowheads="1"/>
          </p:cNvSpPr>
          <p:nvPr/>
        </p:nvSpPr>
        <p:spPr bwMode="auto">
          <a:xfrm>
            <a:off x="3124200" y="3594100"/>
            <a:ext cx="838200" cy="762000"/>
          </a:xfrm>
          <a:prstGeom prst="rect">
            <a:avLst/>
          </a:prstGeom>
          <a:noFill/>
          <a:ln w="15875">
            <a:solidFill>
              <a:schemeClr val="tx1"/>
            </a:solidFill>
            <a:miter lim="800000"/>
            <a:headEnd/>
            <a:tailEnd/>
          </a:ln>
        </p:spPr>
        <p:txBody>
          <a:bodyPr/>
          <a:lstStyle/>
          <a:p>
            <a:pPr algn="ctr">
              <a:spcBef>
                <a:spcPct val="50000"/>
              </a:spcBef>
            </a:pPr>
            <a:endParaRPr lang="en-US" altLang="en-US" sz="1000">
              <a:latin typeface="Times New Roman" pitchFamily="18" charset="0"/>
            </a:endParaRPr>
          </a:p>
        </p:txBody>
      </p:sp>
      <p:sp>
        <p:nvSpPr>
          <p:cNvPr id="53272" name="Text Box 26"/>
          <p:cNvSpPr txBox="1">
            <a:spLocks noChangeArrowheads="1"/>
          </p:cNvSpPr>
          <p:nvPr/>
        </p:nvSpPr>
        <p:spPr bwMode="auto">
          <a:xfrm>
            <a:off x="4343400" y="3594100"/>
            <a:ext cx="838200" cy="762000"/>
          </a:xfrm>
          <a:prstGeom prst="rect">
            <a:avLst/>
          </a:prstGeom>
          <a:noFill/>
          <a:ln w="15875">
            <a:solidFill>
              <a:schemeClr val="tx1"/>
            </a:solidFill>
            <a:miter lim="800000"/>
            <a:headEnd/>
            <a:tailEnd/>
          </a:ln>
        </p:spPr>
        <p:txBody>
          <a:bodyPr/>
          <a:lstStyle/>
          <a:p>
            <a:pPr>
              <a:spcBef>
                <a:spcPct val="50000"/>
              </a:spcBef>
            </a:pPr>
            <a:r>
              <a:rPr lang="en-US" altLang="en-US" sz="1000">
                <a:latin typeface="Times New Roman" pitchFamily="18" charset="0"/>
              </a:rPr>
              <a:t>Actionable</a:t>
            </a:r>
          </a:p>
          <a:p>
            <a:pPr algn="ctr"/>
            <a:r>
              <a:rPr lang="en-US" altLang="en-US" sz="1000">
                <a:latin typeface="Times New Roman" pitchFamily="18" charset="0"/>
              </a:rPr>
              <a:t>First</a:t>
            </a:r>
          </a:p>
          <a:p>
            <a:pPr algn="ctr"/>
            <a:r>
              <a:rPr lang="en-US" altLang="en-US" sz="1000">
                <a:latin typeface="Times New Roman" pitchFamily="18" charset="0"/>
              </a:rPr>
              <a:t>Steps</a:t>
            </a:r>
          </a:p>
          <a:p>
            <a:pPr algn="ctr">
              <a:spcBef>
                <a:spcPct val="50000"/>
              </a:spcBef>
            </a:pPr>
            <a:endParaRPr lang="en-US" altLang="en-US" sz="1000">
              <a:latin typeface="Times New Roman" pitchFamily="18" charset="0"/>
            </a:endParaRPr>
          </a:p>
        </p:txBody>
      </p:sp>
      <p:sp>
        <p:nvSpPr>
          <p:cNvPr id="53273" name="Text Box 27"/>
          <p:cNvSpPr txBox="1">
            <a:spLocks noChangeArrowheads="1"/>
          </p:cNvSpPr>
          <p:nvPr/>
        </p:nvSpPr>
        <p:spPr bwMode="auto">
          <a:xfrm>
            <a:off x="914400" y="4508500"/>
            <a:ext cx="762000" cy="762000"/>
          </a:xfrm>
          <a:prstGeom prst="rect">
            <a:avLst/>
          </a:prstGeom>
          <a:noFill/>
          <a:ln w="15875">
            <a:solidFill>
              <a:schemeClr val="tx1"/>
            </a:solidFill>
            <a:miter lim="800000"/>
            <a:headEnd/>
            <a:tailEnd/>
          </a:ln>
        </p:spPr>
        <p:txBody>
          <a:bodyPr/>
          <a:lstStyle/>
          <a:p>
            <a:pPr algn="ctr">
              <a:spcBef>
                <a:spcPct val="50000"/>
              </a:spcBef>
            </a:pPr>
            <a:r>
              <a:rPr lang="en-US" altLang="en-US" sz="1000">
                <a:latin typeface="Times New Roman" pitchFamily="18" charset="0"/>
              </a:rPr>
              <a:t>Pressure for Change</a:t>
            </a:r>
          </a:p>
          <a:p>
            <a:pPr algn="ctr"/>
            <a:endParaRPr lang="en-US" altLang="en-US" sz="1000" b="1">
              <a:latin typeface="Times New Roman" pitchFamily="18" charset="0"/>
            </a:endParaRPr>
          </a:p>
          <a:p>
            <a:pPr algn="ctr">
              <a:spcBef>
                <a:spcPct val="50000"/>
              </a:spcBef>
            </a:pPr>
            <a:endParaRPr lang="en-US" altLang="en-US" sz="800">
              <a:latin typeface="Times New Roman" pitchFamily="18" charset="0"/>
            </a:endParaRPr>
          </a:p>
        </p:txBody>
      </p:sp>
      <p:sp>
        <p:nvSpPr>
          <p:cNvPr id="53274" name="Text Box 28"/>
          <p:cNvSpPr txBox="1">
            <a:spLocks noChangeArrowheads="1"/>
          </p:cNvSpPr>
          <p:nvPr/>
        </p:nvSpPr>
        <p:spPr bwMode="auto">
          <a:xfrm>
            <a:off x="1600200" y="4584700"/>
            <a:ext cx="457200" cy="457200"/>
          </a:xfrm>
          <a:prstGeom prst="rect">
            <a:avLst/>
          </a:prstGeom>
          <a:noFill/>
          <a:ln w="9525">
            <a:noFill/>
            <a:miter lim="800000"/>
            <a:headEnd/>
            <a:tailEnd/>
          </a:ln>
        </p:spPr>
        <p:txBody>
          <a:bodyPr>
            <a:spAutoFit/>
          </a:bodyPr>
          <a:lstStyle/>
          <a:p>
            <a:pPr algn="ctr">
              <a:spcBef>
                <a:spcPct val="50000"/>
              </a:spcBef>
            </a:pPr>
            <a:r>
              <a:rPr lang="en-US" altLang="en-US" sz="2400" b="1">
                <a:latin typeface="Times New Roman" pitchFamily="18" charset="0"/>
              </a:rPr>
              <a:t>+</a:t>
            </a:r>
          </a:p>
        </p:txBody>
      </p:sp>
      <p:sp>
        <p:nvSpPr>
          <p:cNvPr id="53275" name="Text Box 29"/>
          <p:cNvSpPr txBox="1">
            <a:spLocks noChangeArrowheads="1"/>
          </p:cNvSpPr>
          <p:nvPr/>
        </p:nvSpPr>
        <p:spPr bwMode="auto">
          <a:xfrm>
            <a:off x="2743200" y="4584700"/>
            <a:ext cx="457200" cy="457200"/>
          </a:xfrm>
          <a:prstGeom prst="rect">
            <a:avLst/>
          </a:prstGeom>
          <a:noFill/>
          <a:ln w="9525">
            <a:noFill/>
            <a:miter lim="800000"/>
            <a:headEnd/>
            <a:tailEnd/>
          </a:ln>
        </p:spPr>
        <p:txBody>
          <a:bodyPr>
            <a:spAutoFit/>
          </a:bodyPr>
          <a:lstStyle/>
          <a:p>
            <a:pPr algn="ctr">
              <a:spcBef>
                <a:spcPct val="50000"/>
              </a:spcBef>
            </a:pPr>
            <a:r>
              <a:rPr lang="en-US" altLang="en-US" sz="2400" b="1">
                <a:latin typeface="Times New Roman" pitchFamily="18" charset="0"/>
              </a:rPr>
              <a:t>+</a:t>
            </a:r>
          </a:p>
        </p:txBody>
      </p:sp>
      <p:sp>
        <p:nvSpPr>
          <p:cNvPr id="53276" name="Text Box 30"/>
          <p:cNvSpPr txBox="1">
            <a:spLocks noChangeArrowheads="1"/>
          </p:cNvSpPr>
          <p:nvPr/>
        </p:nvSpPr>
        <p:spPr bwMode="auto">
          <a:xfrm>
            <a:off x="3962400" y="4660900"/>
            <a:ext cx="457200" cy="457200"/>
          </a:xfrm>
          <a:prstGeom prst="rect">
            <a:avLst/>
          </a:prstGeom>
          <a:noFill/>
          <a:ln w="9525">
            <a:noFill/>
            <a:miter lim="800000"/>
            <a:headEnd/>
            <a:tailEnd/>
          </a:ln>
        </p:spPr>
        <p:txBody>
          <a:bodyPr>
            <a:spAutoFit/>
          </a:bodyPr>
          <a:lstStyle/>
          <a:p>
            <a:pPr algn="ctr">
              <a:spcBef>
                <a:spcPct val="50000"/>
              </a:spcBef>
            </a:pPr>
            <a:r>
              <a:rPr lang="en-US" altLang="en-US" sz="2400"/>
              <a:t>+</a:t>
            </a:r>
          </a:p>
        </p:txBody>
      </p:sp>
      <p:sp>
        <p:nvSpPr>
          <p:cNvPr id="53277" name="Text Box 31"/>
          <p:cNvSpPr txBox="1">
            <a:spLocks noChangeArrowheads="1"/>
          </p:cNvSpPr>
          <p:nvPr/>
        </p:nvSpPr>
        <p:spPr bwMode="auto">
          <a:xfrm>
            <a:off x="1981200" y="4508500"/>
            <a:ext cx="838200" cy="762000"/>
          </a:xfrm>
          <a:prstGeom prst="rect">
            <a:avLst/>
          </a:prstGeom>
          <a:noFill/>
          <a:ln w="15875">
            <a:solidFill>
              <a:schemeClr val="tx1"/>
            </a:solidFill>
            <a:miter lim="800000"/>
            <a:headEnd/>
            <a:tailEnd/>
          </a:ln>
        </p:spPr>
        <p:txBody>
          <a:bodyPr/>
          <a:lstStyle/>
          <a:p>
            <a:pPr algn="ctr">
              <a:spcBef>
                <a:spcPct val="50000"/>
              </a:spcBef>
            </a:pPr>
            <a:r>
              <a:rPr lang="en-US" altLang="en-US" sz="1200">
                <a:latin typeface="Times New Roman" pitchFamily="18" charset="0"/>
              </a:rPr>
              <a:t>Shared</a:t>
            </a:r>
          </a:p>
          <a:p>
            <a:pPr algn="ctr"/>
            <a:r>
              <a:rPr lang="en-US" altLang="en-US" sz="1200">
                <a:latin typeface="Times New Roman" pitchFamily="18" charset="0"/>
              </a:rPr>
              <a:t>Driven Vision</a:t>
            </a:r>
          </a:p>
          <a:p>
            <a:pPr algn="ctr">
              <a:spcBef>
                <a:spcPct val="50000"/>
              </a:spcBef>
            </a:pPr>
            <a:endParaRPr lang="en-US" altLang="en-US" sz="800">
              <a:latin typeface="Times New Roman" pitchFamily="18" charset="0"/>
            </a:endParaRPr>
          </a:p>
        </p:txBody>
      </p:sp>
      <p:sp>
        <p:nvSpPr>
          <p:cNvPr id="53278" name="Text Box 32"/>
          <p:cNvSpPr txBox="1">
            <a:spLocks noChangeArrowheads="1"/>
          </p:cNvSpPr>
          <p:nvPr/>
        </p:nvSpPr>
        <p:spPr bwMode="auto">
          <a:xfrm>
            <a:off x="3124200" y="4508500"/>
            <a:ext cx="838200" cy="762000"/>
          </a:xfrm>
          <a:prstGeom prst="rect">
            <a:avLst/>
          </a:prstGeom>
          <a:noFill/>
          <a:ln w="15875">
            <a:solidFill>
              <a:schemeClr val="tx1"/>
            </a:solidFill>
            <a:miter lim="800000"/>
            <a:headEnd/>
            <a:tailEnd/>
          </a:ln>
        </p:spPr>
        <p:txBody>
          <a:bodyPr/>
          <a:lstStyle/>
          <a:p>
            <a:pPr algn="ctr">
              <a:spcBef>
                <a:spcPct val="50000"/>
              </a:spcBef>
            </a:pPr>
            <a:r>
              <a:rPr lang="en-US" altLang="en-US" sz="1000">
                <a:latin typeface="Times New Roman" pitchFamily="18" charset="0"/>
              </a:rPr>
              <a:t>Capacity for Focused Change</a:t>
            </a:r>
          </a:p>
          <a:p>
            <a:pPr algn="ctr">
              <a:spcBef>
                <a:spcPct val="50000"/>
              </a:spcBef>
            </a:pPr>
            <a:endParaRPr lang="en-US" altLang="en-US" sz="1000">
              <a:latin typeface="Times New Roman" pitchFamily="18" charset="0"/>
            </a:endParaRPr>
          </a:p>
        </p:txBody>
      </p:sp>
      <p:sp>
        <p:nvSpPr>
          <p:cNvPr id="53279" name="Text Box 33"/>
          <p:cNvSpPr txBox="1">
            <a:spLocks noChangeArrowheads="1"/>
          </p:cNvSpPr>
          <p:nvPr/>
        </p:nvSpPr>
        <p:spPr bwMode="auto">
          <a:xfrm>
            <a:off x="4343400" y="4508500"/>
            <a:ext cx="838200" cy="762000"/>
          </a:xfrm>
          <a:prstGeom prst="rect">
            <a:avLst/>
          </a:prstGeom>
          <a:noFill/>
          <a:ln w="15875">
            <a:solidFill>
              <a:schemeClr val="tx1"/>
            </a:solidFill>
            <a:miter lim="800000"/>
            <a:headEnd/>
            <a:tailEnd/>
          </a:ln>
        </p:spPr>
        <p:txBody>
          <a:bodyPr/>
          <a:lstStyle/>
          <a:p>
            <a:pPr algn="ctr">
              <a:spcBef>
                <a:spcPct val="50000"/>
              </a:spcBef>
            </a:pPr>
            <a:endParaRPr lang="en-US" altLang="en-US" sz="1000">
              <a:latin typeface="Times New Roman" pitchFamily="18" charset="0"/>
            </a:endParaRPr>
          </a:p>
        </p:txBody>
      </p:sp>
      <p:sp>
        <p:nvSpPr>
          <p:cNvPr id="53280" name="Text Box 34"/>
          <p:cNvSpPr txBox="1">
            <a:spLocks noChangeArrowheads="1"/>
          </p:cNvSpPr>
          <p:nvPr/>
        </p:nvSpPr>
        <p:spPr bwMode="auto">
          <a:xfrm>
            <a:off x="5029200" y="3708400"/>
            <a:ext cx="4191000" cy="588963"/>
          </a:xfrm>
          <a:prstGeom prst="rect">
            <a:avLst/>
          </a:prstGeom>
          <a:noFill/>
          <a:ln w="9525">
            <a:noFill/>
            <a:miter lim="800000"/>
            <a:headEnd/>
            <a:tailEnd/>
          </a:ln>
        </p:spPr>
        <p:txBody>
          <a:bodyPr>
            <a:spAutoFit/>
          </a:bodyPr>
          <a:lstStyle/>
          <a:p>
            <a:pPr algn="ctr">
              <a:spcBef>
                <a:spcPct val="50000"/>
              </a:spcBef>
            </a:pPr>
            <a:r>
              <a:rPr lang="en-US" altLang="en-US" sz="1300" b="1">
                <a:latin typeface="Times New Roman" pitchFamily="18" charset="0"/>
              </a:rPr>
              <a:t>=   Anxiety, Frustration, Loss of Competitive Edge</a:t>
            </a:r>
          </a:p>
          <a:p>
            <a:pPr algn="ctr">
              <a:spcBef>
                <a:spcPct val="50000"/>
              </a:spcBef>
            </a:pPr>
            <a:r>
              <a:rPr lang="en-US" altLang="en-US" sz="1300">
                <a:latin typeface="Times New Roman" pitchFamily="18" charset="0"/>
              </a:rPr>
              <a:t>(Limited resources: time, money and people) S=Q</a:t>
            </a:r>
            <a:r>
              <a:rPr lang="en-US" altLang="en-US" sz="1300">
                <a:latin typeface="Times New Roman" pitchFamily="18" charset="0"/>
                <a:cs typeface="Times New Roman" pitchFamily="18" charset="0"/>
              </a:rPr>
              <a:t>²RT</a:t>
            </a:r>
          </a:p>
        </p:txBody>
      </p:sp>
      <p:sp>
        <p:nvSpPr>
          <p:cNvPr id="53281" name="Text Box 35"/>
          <p:cNvSpPr txBox="1">
            <a:spLocks noChangeArrowheads="1"/>
          </p:cNvSpPr>
          <p:nvPr/>
        </p:nvSpPr>
        <p:spPr bwMode="auto">
          <a:xfrm>
            <a:off x="5016500" y="4660900"/>
            <a:ext cx="4191000" cy="887413"/>
          </a:xfrm>
          <a:prstGeom prst="rect">
            <a:avLst/>
          </a:prstGeom>
          <a:noFill/>
          <a:ln w="9525">
            <a:noFill/>
            <a:miter lim="800000"/>
            <a:headEnd/>
            <a:tailEnd/>
          </a:ln>
        </p:spPr>
        <p:txBody>
          <a:bodyPr>
            <a:spAutoFit/>
          </a:bodyPr>
          <a:lstStyle/>
          <a:p>
            <a:pPr algn="ctr">
              <a:spcBef>
                <a:spcPct val="50000"/>
              </a:spcBef>
            </a:pPr>
            <a:r>
              <a:rPr lang="en-US" altLang="en-US" sz="1300" b="1">
                <a:latin typeface="Times New Roman" pitchFamily="18" charset="0"/>
              </a:rPr>
              <a:t>=   Haphazard Efforts, False Starts, Uncoordinated</a:t>
            </a:r>
          </a:p>
          <a:p>
            <a:pPr algn="ctr">
              <a:spcBef>
                <a:spcPct val="50000"/>
              </a:spcBef>
            </a:pPr>
            <a:r>
              <a:rPr lang="en-US" altLang="en-US" sz="1300">
                <a:latin typeface="Times New Roman" pitchFamily="18" charset="0"/>
              </a:rPr>
              <a:t>(No planning or coordination or rewards to achieve </a:t>
            </a:r>
          </a:p>
          <a:p>
            <a:pPr algn="ctr">
              <a:spcBef>
                <a:spcPct val="50000"/>
              </a:spcBef>
            </a:pPr>
            <a:r>
              <a:rPr lang="en-US" altLang="en-US" sz="1300">
                <a:latin typeface="Times New Roman" pitchFamily="18" charset="0"/>
              </a:rPr>
              <a:t>goals)</a:t>
            </a:r>
          </a:p>
        </p:txBody>
      </p:sp>
      <p:sp>
        <p:nvSpPr>
          <p:cNvPr id="53282" name="Rectangle 1"/>
          <p:cNvSpPr>
            <a:spLocks noChangeArrowheads="1"/>
          </p:cNvSpPr>
          <p:nvPr/>
        </p:nvSpPr>
        <p:spPr bwMode="auto">
          <a:xfrm>
            <a:off x="-15875" y="5715000"/>
            <a:ext cx="9144000" cy="630238"/>
          </a:xfrm>
          <a:prstGeom prst="rect">
            <a:avLst/>
          </a:prstGeom>
          <a:noFill/>
          <a:ln w="9525">
            <a:noFill/>
            <a:miter lim="800000"/>
            <a:headEnd/>
            <a:tailEnd/>
          </a:ln>
        </p:spPr>
        <p:txBody>
          <a:bodyPr>
            <a:spAutoFit/>
          </a:bodyPr>
          <a:lstStyle/>
          <a:p>
            <a:pPr algn="ctr">
              <a:spcBef>
                <a:spcPct val="50000"/>
              </a:spcBef>
            </a:pPr>
            <a:r>
              <a:rPr lang="en-US" altLang="en-US" sz="1400" b="1">
                <a:solidFill>
                  <a:srgbClr val="0070C0"/>
                </a:solidFill>
                <a:latin typeface="Times New Roman" pitchFamily="18" charset="0"/>
              </a:rPr>
              <a:t>Senior Psychcare Care </a:t>
            </a:r>
            <a:r>
              <a:rPr lang="en-US" altLang="en-US" sz="1400">
                <a:solidFill>
                  <a:srgbClr val="0070C0"/>
                </a:solidFill>
                <a:latin typeface="Times New Roman" pitchFamily="18" charset="0"/>
              </a:rPr>
              <a:t>in affiliation with</a:t>
            </a:r>
            <a:r>
              <a:rPr lang="en-US" altLang="en-US" sz="1400" b="1">
                <a:solidFill>
                  <a:srgbClr val="0070C0"/>
                </a:solidFill>
                <a:latin typeface="Times New Roman" pitchFamily="18" charset="0"/>
              </a:rPr>
              <a:t> Senior Psychological Care</a:t>
            </a:r>
          </a:p>
          <a:p>
            <a:pPr algn="ctr">
              <a:spcBef>
                <a:spcPct val="50000"/>
              </a:spcBef>
            </a:pPr>
            <a:r>
              <a:rPr lang="en-US" altLang="en-US" sz="1400" b="1">
                <a:solidFill>
                  <a:srgbClr val="0070C0"/>
                </a:solidFill>
                <a:latin typeface="Times New Roman" pitchFamily="18" charset="0"/>
              </a:rPr>
              <a:t>www.spchealth.com </a:t>
            </a:r>
            <a:endParaRPr lang="en-US" altLang="en-US" sz="1400">
              <a:solidFill>
                <a:srgbClr val="0070C0"/>
              </a:solidFill>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ctrTitle"/>
          </p:nvPr>
        </p:nvSpPr>
        <p:spPr>
          <a:xfrm>
            <a:off x="652463" y="2667000"/>
            <a:ext cx="7772400" cy="2514600"/>
          </a:xfrm>
        </p:spPr>
        <p:txBody>
          <a:bodyPr/>
          <a:lstStyle/>
          <a:p>
            <a:r>
              <a:rPr lang="en-US" sz="6600" smtClean="0">
                <a:latin typeface="Adobe Garamond Pro Bold"/>
              </a:rPr>
              <a:t>VI.	Clinical Issues in LTC</a:t>
            </a:r>
          </a:p>
        </p:txBody>
      </p:sp>
      <p:pic>
        <p:nvPicPr>
          <p:cNvPr id="55298" name="Picture 2"/>
          <p:cNvPicPr>
            <a:picLocks noChangeAspect="1" noChangeArrowheads="1"/>
          </p:cNvPicPr>
          <p:nvPr/>
        </p:nvPicPr>
        <p:blipFill>
          <a:blip r:embed="rId2"/>
          <a:srcRect/>
          <a:stretch>
            <a:fillRect/>
          </a:stretch>
        </p:blipFill>
        <p:spPr bwMode="auto">
          <a:xfrm>
            <a:off x="0" y="12700"/>
            <a:ext cx="9144000" cy="1581150"/>
          </a:xfrm>
          <a:prstGeom prst="rect">
            <a:avLst/>
          </a:prstGeom>
          <a:noFill/>
          <a:ln w="9525">
            <a:noFill/>
            <a:miter lim="800000"/>
            <a:headEnd/>
            <a:tailEnd/>
          </a:ln>
        </p:spPr>
      </p:pic>
      <p:grpSp>
        <p:nvGrpSpPr>
          <p:cNvPr id="55299" name="Group 3"/>
          <p:cNvGrpSpPr>
            <a:grpSpLocks/>
          </p:cNvGrpSpPr>
          <p:nvPr/>
        </p:nvGrpSpPr>
        <p:grpSpPr bwMode="auto">
          <a:xfrm>
            <a:off x="2971800" y="609600"/>
            <a:ext cx="2754313" cy="720725"/>
            <a:chOff x="3048000" y="381000"/>
            <a:chExt cx="2754630" cy="720725"/>
          </a:xfrm>
        </p:grpSpPr>
        <p:pic>
          <p:nvPicPr>
            <p:cNvPr id="55300" name="Picture 4"/>
            <p:cNvPicPr>
              <a:picLocks noChangeAspect="1"/>
            </p:cNvPicPr>
            <p:nvPr/>
          </p:nvPicPr>
          <p:blipFill>
            <a:blip r:embed="rId3"/>
            <a:srcRect/>
            <a:stretch>
              <a:fillRect/>
            </a:stretch>
          </p:blipFill>
          <p:spPr bwMode="auto">
            <a:xfrm>
              <a:off x="3048000" y="381000"/>
              <a:ext cx="436880" cy="499745"/>
            </a:xfrm>
            <a:prstGeom prst="rect">
              <a:avLst/>
            </a:prstGeom>
            <a:noFill/>
            <a:ln w="9525">
              <a:noFill/>
              <a:miter lim="800000"/>
              <a:headEnd/>
              <a:tailEnd/>
            </a:ln>
          </p:spPr>
        </p:pic>
        <p:sp>
          <p:nvSpPr>
            <p:cNvPr id="6" name="Text Box 5"/>
            <p:cNvSpPr txBox="1"/>
            <p:nvPr/>
          </p:nvSpPr>
          <p:spPr>
            <a:xfrm>
              <a:off x="3427457" y="466725"/>
              <a:ext cx="2375173" cy="635000"/>
            </a:xfrm>
            <a:prstGeom prst="rect">
              <a:avLst/>
            </a:prstGeom>
            <a:noFill/>
            <a:ln>
              <a:noFill/>
            </a:ln>
            <a:effectLst/>
            <a:extLst>
              <a:ext uri="{C572A759-6A51-4108-AA02-DFA0A04FC94B}"/>
            </a:ex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2000" dirty="0">
                  <a:solidFill>
                    <a:srgbClr val="FFFFFF"/>
                  </a:solidFill>
                  <a:latin typeface="Calisto MT"/>
                  <a:ea typeface="Calibri"/>
                  <a:cs typeface="Times New Roman"/>
                </a:rPr>
                <a:t>Senior </a:t>
              </a:r>
              <a:r>
                <a:rPr lang="en-US" sz="2000" dirty="0" err="1">
                  <a:solidFill>
                    <a:srgbClr val="FFFFFF"/>
                  </a:solidFill>
                  <a:latin typeface="Calisto MT"/>
                  <a:ea typeface="Calibri"/>
                  <a:cs typeface="Times New Roman"/>
                </a:rPr>
                <a:t>PsychCare</a:t>
              </a:r>
              <a:r>
                <a:rPr lang="en-US" sz="2000" dirty="0">
                  <a:solidFill>
                    <a:srgbClr val="FFFFFF"/>
                  </a:solidFill>
                  <a:latin typeface="Calisto MT"/>
                  <a:ea typeface="Calibri"/>
                  <a:cs typeface="Times New Roman"/>
                </a:rPr>
                <a:t/>
              </a:r>
              <a:br>
                <a:rPr lang="en-US" sz="2000" dirty="0">
                  <a:solidFill>
                    <a:srgbClr val="FFFFFF"/>
                  </a:solidFill>
                  <a:latin typeface="Calisto MT"/>
                  <a:ea typeface="Calibri"/>
                  <a:cs typeface="Times New Roman"/>
                </a:rPr>
              </a:br>
              <a:r>
                <a:rPr lang="en-US" sz="800" dirty="0">
                  <a:solidFill>
                    <a:srgbClr val="FFFFFF"/>
                  </a:solidFill>
                  <a:latin typeface="Calisto MT"/>
                  <a:ea typeface="Calibri"/>
                  <a:cs typeface="Times New Roman"/>
                </a:rPr>
                <a:t>Leaders in the Mental Health of Seniors</a:t>
              </a:r>
              <a:endParaRPr lang="en-US" sz="1100" dirty="0">
                <a:ea typeface="Calibri"/>
                <a:cs typeface="Times New Roman"/>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F0A6EE6-0CF7-4FBD-BE49-B29A65F5B3A8}" type="slidenum">
              <a:rPr lang="en-US" altLang="en-US"/>
              <a:pPr>
                <a:defRPr/>
              </a:pPr>
              <a:t>32</a:t>
            </a:fld>
            <a:endParaRPr lang="en-US" altLang="en-US"/>
          </a:p>
        </p:txBody>
      </p:sp>
      <p:sp>
        <p:nvSpPr>
          <p:cNvPr id="56322" name="Rectangle 2"/>
          <p:cNvSpPr>
            <a:spLocks noGrp="1" noChangeArrowheads="1"/>
          </p:cNvSpPr>
          <p:nvPr>
            <p:ph type="title"/>
          </p:nvPr>
        </p:nvSpPr>
        <p:spPr>
          <a:xfrm>
            <a:off x="301625" y="150813"/>
            <a:ext cx="8534400" cy="1935162"/>
          </a:xfrm>
        </p:spPr>
        <p:txBody>
          <a:bodyPr/>
          <a:lstStyle/>
          <a:p>
            <a:r>
              <a:rPr lang="en-US" altLang="en-US" sz="2400" smtClean="0">
                <a:latin typeface="Times New Roman" pitchFamily="18" charset="0"/>
              </a:rPr>
              <a:t/>
            </a:r>
            <a:br>
              <a:rPr lang="en-US" altLang="en-US" sz="2400" smtClean="0">
                <a:latin typeface="Times New Roman" pitchFamily="18" charset="0"/>
              </a:rPr>
            </a:br>
            <a:r>
              <a:rPr lang="en-US" altLang="en-US" sz="2800" smtClean="0">
                <a:latin typeface="Times New Roman" pitchFamily="18" charset="0"/>
              </a:rPr>
              <a:t>Solution 1: Know where you are:</a:t>
            </a:r>
            <a:r>
              <a:rPr lang="en-US" altLang="en-US" sz="2400" smtClean="0">
                <a:latin typeface="Times New Roman" pitchFamily="18" charset="0"/>
              </a:rPr>
              <a:t/>
            </a:r>
            <a:br>
              <a:rPr lang="en-US" altLang="en-US" sz="2400" smtClean="0">
                <a:latin typeface="Times New Roman" pitchFamily="18" charset="0"/>
              </a:rPr>
            </a:br>
            <a:r>
              <a:rPr lang="en-US" altLang="en-US" sz="2400" smtClean="0">
                <a:latin typeface="Times New Roman" pitchFamily="18" charset="0"/>
              </a:rPr>
              <a:t>LJB:MGMT 101; if you can measure it  you cant manage it</a:t>
            </a:r>
            <a:br>
              <a:rPr lang="en-US" altLang="en-US" sz="2400" smtClean="0">
                <a:latin typeface="Times New Roman" pitchFamily="18" charset="0"/>
              </a:rPr>
            </a:br>
            <a:r>
              <a:rPr lang="en-US" altLang="en-US" sz="2400" smtClean="0">
                <a:latin typeface="Times New Roman" pitchFamily="18" charset="0"/>
              </a:rPr>
              <a:t>Staff Professionals must use rating scales to monitor course of dementia and determine best intervention.</a:t>
            </a:r>
            <a:r>
              <a:rPr lang="en-US" altLang="en-US" sz="2400" smtClean="0">
                <a:solidFill>
                  <a:srgbClr val="FF0000"/>
                </a:solidFill>
                <a:latin typeface="Times New Roman" pitchFamily="18" charset="0"/>
              </a:rPr>
              <a:t/>
            </a:r>
            <a:br>
              <a:rPr lang="en-US" altLang="en-US" sz="2400" smtClean="0">
                <a:solidFill>
                  <a:srgbClr val="FF0000"/>
                </a:solidFill>
                <a:latin typeface="Times New Roman" pitchFamily="18" charset="0"/>
              </a:rPr>
            </a:br>
            <a:endParaRPr lang="en-US" altLang="en-US" sz="2400" smtClean="0">
              <a:solidFill>
                <a:srgbClr val="FF0000"/>
              </a:solidFill>
              <a:latin typeface="Times New Roman" pitchFamily="18" charset="0"/>
            </a:endParaRPr>
          </a:p>
        </p:txBody>
      </p:sp>
      <p:pic>
        <p:nvPicPr>
          <p:cNvPr id="56323" name="Picture 4" descr="Fluctuation Chart"/>
          <p:cNvPicPr>
            <a:picLocks noChangeAspect="1" noChangeArrowheads="1"/>
          </p:cNvPicPr>
          <p:nvPr/>
        </p:nvPicPr>
        <p:blipFill>
          <a:blip r:embed="rId2"/>
          <a:srcRect/>
          <a:stretch>
            <a:fillRect/>
          </a:stretch>
        </p:blipFill>
        <p:spPr bwMode="auto">
          <a:xfrm>
            <a:off x="1219200" y="2057400"/>
            <a:ext cx="7315200" cy="4044950"/>
          </a:xfrm>
          <a:prstGeom prst="rect">
            <a:avLst/>
          </a:prstGeom>
          <a:solidFill>
            <a:schemeClr val="bg2"/>
          </a:solidFill>
          <a:ln w="9525">
            <a:noFill/>
            <a:miter lim="800000"/>
            <a:headEnd/>
            <a:tailEnd/>
          </a:ln>
        </p:spPr>
      </p:pic>
      <p:sp>
        <p:nvSpPr>
          <p:cNvPr id="56324" name="Text Box 10"/>
          <p:cNvSpPr txBox="1">
            <a:spLocks noChangeArrowheads="1"/>
          </p:cNvSpPr>
          <p:nvPr/>
        </p:nvSpPr>
        <p:spPr bwMode="auto">
          <a:xfrm>
            <a:off x="914400" y="6102350"/>
            <a:ext cx="7924800" cy="630238"/>
          </a:xfrm>
          <a:prstGeom prst="rect">
            <a:avLst/>
          </a:prstGeom>
          <a:noFill/>
          <a:ln w="9525">
            <a:noFill/>
            <a:miter lim="800000"/>
            <a:headEnd/>
            <a:tailEnd/>
          </a:ln>
        </p:spPr>
        <p:txBody>
          <a:bodyPr>
            <a:spAutoFit/>
          </a:bodyPr>
          <a:lstStyle/>
          <a:p>
            <a:pPr algn="ctr">
              <a:spcBef>
                <a:spcPct val="50000"/>
              </a:spcBef>
            </a:pPr>
            <a:r>
              <a:rPr lang="en-US" altLang="en-US" sz="1400" b="1">
                <a:solidFill>
                  <a:srgbClr val="0070C0"/>
                </a:solidFill>
                <a:latin typeface="Times New Roman" pitchFamily="18" charset="0"/>
              </a:rPr>
              <a:t>Senior PsychCare </a:t>
            </a:r>
            <a:r>
              <a:rPr lang="en-US" altLang="en-US" sz="1400">
                <a:solidFill>
                  <a:srgbClr val="0070C0"/>
                </a:solidFill>
                <a:latin typeface="Times New Roman" pitchFamily="18" charset="0"/>
              </a:rPr>
              <a:t>in affiliation with</a:t>
            </a:r>
            <a:r>
              <a:rPr lang="en-US" altLang="en-US" sz="1400" b="1">
                <a:solidFill>
                  <a:srgbClr val="0070C0"/>
                </a:solidFill>
                <a:latin typeface="Times New Roman" pitchFamily="18" charset="0"/>
              </a:rPr>
              <a:t> Senior Psychological Care</a:t>
            </a:r>
          </a:p>
          <a:p>
            <a:pPr algn="ctr">
              <a:spcBef>
                <a:spcPct val="50000"/>
              </a:spcBef>
            </a:pPr>
            <a:r>
              <a:rPr lang="en-US" altLang="en-US" sz="1400" b="1">
                <a:solidFill>
                  <a:srgbClr val="0070C0"/>
                </a:solidFill>
                <a:latin typeface="Times New Roman" pitchFamily="18" charset="0"/>
              </a:rPr>
              <a:t>www.seniorpsychiatry.com </a:t>
            </a:r>
            <a:endParaRPr lang="en-US" altLang="en-US" sz="1400">
              <a:solidFill>
                <a:srgbClr val="0070C0"/>
              </a:solidFill>
              <a:latin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341438" y="1520825"/>
          <a:ext cx="6461125" cy="4684713"/>
        </p:xfrm>
        <a:graphic>
          <a:graphicData uri="http://schemas.openxmlformats.org/drawingml/2006/table">
            <a:tbl>
              <a:tblPr/>
              <a:tblGrid>
                <a:gridCol w="1920875"/>
                <a:gridCol w="1795462"/>
                <a:gridCol w="2744788"/>
              </a:tblGrid>
              <a:tr h="174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Focus of Intervention</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cs typeface="Times New Roman" pitchFamily="18" charset="0"/>
                        </a:rPr>
                        <a:t>Specific Techniques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Cognitive-Behavioral Therapy (CBT)</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Maladaptive thoughts and behaviors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Self-monitoring, increasing participation in pleasant events, challenging negative  thoughts and assumptions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Interpersonal Therapy (IPT)</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Unresolved grief, interpersonal disputes, role transitions, skills deficits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Exploration of affect behavior change techniques, reality testing of perceptions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Problem-Solving Therapy (PST)</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Problem-solving skills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Identifying specific problems; brainstorming, evaluating, implementing and reviewing solutions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Brief Psychodynamic Therapy</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Lack of insight, relationship problems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Analyzing current problems in light of historical patterns, using the therapeutic relationship identify issues and practice new ways of relating to others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Life Review /     Reminiscent / Validation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Integration of past and present experiences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Structures reminiscence, constructive reappraisal of the past, recollection of previously used coping strategies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4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cs typeface="Times New Roman" pitchFamily="18" charset="0"/>
                        </a:rPr>
                        <a:t> </a:t>
                      </a: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Dialectical Behavior Therapy (DBT)</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Negative affect, impulsivity, suicidal thoughts and gestures, interpersonal skills deficits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Increasing mindfulness, distress tolerance, emotion regulation, interpersonal effectiveness skills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Family Therapy</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Past and current family issues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Psychoeducation of patient and family, assessment of relationship difficulties, behavioral prescriptions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Caregiver Interventions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Stress and burden</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Times New Roman" pitchFamily="18" charset="0"/>
                          <a:cs typeface="Times New Roman" pitchFamily="18" charset="0"/>
                        </a:rPr>
                        <a:t>Emotional support, encouragement of help-seeking and self-care, information about community resources, may include CBT and PST elements</a:t>
                      </a:r>
                      <a:endParaRPr kumimoji="0" lang="en-US" sz="1100" b="0" i="0" u="none" strike="noStrike" cap="none" normalizeH="0" baseline="0" smtClean="0">
                        <a:ln>
                          <a:noFill/>
                        </a:ln>
                        <a:solidFill>
                          <a:schemeClr val="tx1"/>
                        </a:solidFill>
                        <a:effectLst/>
                        <a:latin typeface="Times New Roman" pitchFamily="18" charset="0"/>
                        <a:cs typeface="Times New Roman" pitchFamily="18" charset="0"/>
                      </a:endParaRPr>
                    </a:p>
                  </a:txBody>
                  <a:tcPr marL="65699" marR="65699"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7415" name="Rectangle 2"/>
          <p:cNvSpPr>
            <a:spLocks noChangeArrowheads="1"/>
          </p:cNvSpPr>
          <p:nvPr/>
        </p:nvSpPr>
        <p:spPr bwMode="auto">
          <a:xfrm>
            <a:off x="1524000" y="304800"/>
            <a:ext cx="6019800" cy="708025"/>
          </a:xfrm>
          <a:prstGeom prst="rect">
            <a:avLst/>
          </a:prstGeom>
          <a:noFill/>
          <a:ln w="9525">
            <a:noFill/>
            <a:miter lim="800000"/>
            <a:headEnd/>
            <a:tailEnd/>
          </a:ln>
        </p:spPr>
        <p:txBody>
          <a:bodyPr anchor="ctr">
            <a:spAutoFit/>
          </a:bodyPr>
          <a:lstStyle/>
          <a:p>
            <a:pPr algn="ctr"/>
            <a:r>
              <a:rPr lang="en-US" altLang="en-US" sz="2000" b="1">
                <a:latin typeface="Adobe Garamond Pro Bold"/>
                <a:ea typeface="Times New Roman" pitchFamily="18" charset="0"/>
                <a:cs typeface="Arial" charset="0"/>
              </a:rPr>
              <a:t>PSYCHOTHERAPIES (that are effective in Seniors)</a:t>
            </a:r>
            <a:endParaRPr lang="en-US" altLang="en-US" sz="2000">
              <a:latin typeface="Adobe Garamond Pro Bold"/>
              <a:ea typeface="Times New Roman" pitchFamily="18" charset="0"/>
              <a:cs typeface="Arial" charset="0"/>
            </a:endParaRPr>
          </a:p>
          <a:p>
            <a:pPr algn="ctr" eaLnBrk="0" hangingPunct="0"/>
            <a:r>
              <a:rPr lang="en-US" altLang="en-US" sz="2000" b="1">
                <a:latin typeface="Adobe Garamond Pro Bold"/>
                <a:ea typeface="Times New Roman" pitchFamily="18" charset="0"/>
                <a:cs typeface="Arial" charset="0"/>
              </a:rPr>
              <a:t>DIFFERENT STROKES FOR DIFFERENT FOLKS</a:t>
            </a:r>
            <a:endParaRPr lang="en-US" altLang="en-US">
              <a:ea typeface="Times New Roman" pitchFamily="18" charset="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3B8E8F0-2332-494E-BB4F-467EAB124701}" type="slidenum">
              <a:rPr lang="en-US" altLang="en-US"/>
              <a:pPr>
                <a:defRPr/>
              </a:pPr>
              <a:t>34</a:t>
            </a:fld>
            <a:endParaRPr lang="en-US" altLang="en-US"/>
          </a:p>
        </p:txBody>
      </p:sp>
      <p:sp>
        <p:nvSpPr>
          <p:cNvPr id="124930" name="Rectangle 2"/>
          <p:cNvSpPr>
            <a:spLocks noGrp="1" noChangeArrowheads="1"/>
          </p:cNvSpPr>
          <p:nvPr>
            <p:ph type="title"/>
          </p:nvPr>
        </p:nvSpPr>
        <p:spPr/>
        <p:txBody>
          <a:bodyPr rtlCol="0">
            <a:normAutofit fontScale="90000"/>
          </a:bodyPr>
          <a:lstStyle/>
          <a:p>
            <a:pPr fontAlgn="auto">
              <a:spcAft>
                <a:spcPts val="0"/>
              </a:spcAft>
              <a:defRPr/>
            </a:pPr>
            <a:r>
              <a:rPr lang="en-US" altLang="en-US" sz="3600" dirty="0">
                <a:solidFill>
                  <a:srgbClr val="FF0000"/>
                </a:solidFill>
                <a:latin typeface="Times New Roman" pitchFamily="18" charset="0"/>
              </a:rPr>
              <a:t>Alzheimer’s and Dementia </a:t>
            </a:r>
            <a:br>
              <a:rPr lang="en-US" altLang="en-US" sz="3600" dirty="0">
                <a:solidFill>
                  <a:srgbClr val="FF0000"/>
                </a:solidFill>
                <a:latin typeface="Times New Roman" pitchFamily="18" charset="0"/>
              </a:rPr>
            </a:br>
            <a:r>
              <a:rPr lang="en-US" altLang="en-US" sz="3600" dirty="0">
                <a:solidFill>
                  <a:srgbClr val="FF0000"/>
                </a:solidFill>
                <a:latin typeface="Times New Roman" pitchFamily="18" charset="0"/>
              </a:rPr>
              <a:t>are Not Waiting</a:t>
            </a:r>
          </a:p>
        </p:txBody>
      </p:sp>
      <p:sp>
        <p:nvSpPr>
          <p:cNvPr id="58371" name="Rectangle 3"/>
          <p:cNvSpPr>
            <a:spLocks noGrp="1" noChangeArrowheads="1"/>
          </p:cNvSpPr>
          <p:nvPr>
            <p:ph type="body" idx="1"/>
          </p:nvPr>
        </p:nvSpPr>
        <p:spPr/>
        <p:txBody>
          <a:bodyPr/>
          <a:lstStyle/>
          <a:p>
            <a:pPr algn="ctr">
              <a:lnSpc>
                <a:spcPct val="90000"/>
              </a:lnSpc>
              <a:buFont typeface="Wingdings" pitchFamily="2" charset="2"/>
              <a:buNone/>
            </a:pPr>
            <a:r>
              <a:rPr lang="en-US" altLang="en-US" sz="2000" b="1" i="1" smtClean="0"/>
              <a:t>If You Don’t Know There is a Problem </a:t>
            </a:r>
          </a:p>
          <a:p>
            <a:pPr algn="ctr">
              <a:lnSpc>
                <a:spcPct val="90000"/>
              </a:lnSpc>
              <a:buFont typeface="Wingdings" pitchFamily="2" charset="2"/>
              <a:buNone/>
            </a:pPr>
            <a:r>
              <a:rPr lang="en-US" altLang="en-US" sz="2000" b="1" i="1" smtClean="0"/>
              <a:t>You Can’t Provide a Solution</a:t>
            </a:r>
          </a:p>
          <a:p>
            <a:pPr algn="ctr">
              <a:lnSpc>
                <a:spcPct val="90000"/>
              </a:lnSpc>
              <a:buFont typeface="Wingdings" pitchFamily="2" charset="2"/>
              <a:buNone/>
            </a:pPr>
            <a:endParaRPr lang="en-US" altLang="en-US" sz="2000" b="1" i="1" smtClean="0"/>
          </a:p>
          <a:p>
            <a:pPr>
              <a:lnSpc>
                <a:spcPct val="90000"/>
              </a:lnSpc>
            </a:pPr>
            <a:r>
              <a:rPr lang="en-US" altLang="en-US" sz="2000" smtClean="0"/>
              <a:t>Only 44% of psychiatrists inform patients</a:t>
            </a:r>
          </a:p>
          <a:p>
            <a:pPr>
              <a:lnSpc>
                <a:spcPct val="90000"/>
              </a:lnSpc>
            </a:pPr>
            <a:r>
              <a:rPr lang="en-US" altLang="en-US" sz="2000" smtClean="0"/>
              <a:t>56% of professionals in memory clinics disclose diagnosis</a:t>
            </a:r>
          </a:p>
          <a:p>
            <a:pPr>
              <a:lnSpc>
                <a:spcPct val="90000"/>
              </a:lnSpc>
            </a:pPr>
            <a:r>
              <a:rPr lang="en-US" altLang="en-US" sz="2000" smtClean="0"/>
              <a:t>75% of geriatricians and geriatric psychiatrists disclose AD or Dementia</a:t>
            </a:r>
          </a:p>
          <a:p>
            <a:pPr>
              <a:lnSpc>
                <a:spcPct val="90000"/>
              </a:lnSpc>
            </a:pPr>
            <a:r>
              <a:rPr lang="en-US" altLang="en-US" sz="2000" smtClean="0"/>
              <a:t>Stage of dementia, difficult to predict  - progression symptoms</a:t>
            </a:r>
          </a:p>
          <a:p>
            <a:pPr>
              <a:lnSpc>
                <a:spcPct val="90000"/>
              </a:lnSpc>
            </a:pPr>
            <a:r>
              <a:rPr lang="en-US" altLang="en-US" sz="2000" smtClean="0"/>
              <a:t>50% of practitioners do not disclose dementia diagnosis, therefore proper treatment is not provided</a:t>
            </a:r>
          </a:p>
          <a:p>
            <a:pPr>
              <a:lnSpc>
                <a:spcPct val="90000"/>
              </a:lnSpc>
            </a:pPr>
            <a:r>
              <a:rPr lang="en-US" altLang="en-US" sz="2000" smtClean="0"/>
              <a:t>30% of dementia problems related to speech , hearing, pain</a:t>
            </a:r>
          </a:p>
        </p:txBody>
      </p:sp>
      <p:sp>
        <p:nvSpPr>
          <p:cNvPr id="58372" name="Text Box 6"/>
          <p:cNvSpPr txBox="1">
            <a:spLocks noChangeArrowheads="1"/>
          </p:cNvSpPr>
          <p:nvPr/>
        </p:nvSpPr>
        <p:spPr bwMode="auto">
          <a:xfrm>
            <a:off x="609600" y="5394325"/>
            <a:ext cx="7924800" cy="630238"/>
          </a:xfrm>
          <a:prstGeom prst="rect">
            <a:avLst/>
          </a:prstGeom>
          <a:noFill/>
          <a:ln w="9525">
            <a:noFill/>
            <a:miter lim="800000"/>
            <a:headEnd/>
            <a:tailEnd/>
          </a:ln>
        </p:spPr>
        <p:txBody>
          <a:bodyPr>
            <a:spAutoFit/>
          </a:bodyPr>
          <a:lstStyle/>
          <a:p>
            <a:pPr algn="ctr">
              <a:spcBef>
                <a:spcPct val="50000"/>
              </a:spcBef>
            </a:pPr>
            <a:r>
              <a:rPr lang="en-US" altLang="en-US" sz="1400" b="1">
                <a:solidFill>
                  <a:srgbClr val="0070C0"/>
                </a:solidFill>
                <a:latin typeface="Times New Roman" pitchFamily="18" charset="0"/>
              </a:rPr>
              <a:t>Senior PsychCare </a:t>
            </a:r>
            <a:r>
              <a:rPr lang="en-US" altLang="en-US" sz="1400">
                <a:solidFill>
                  <a:srgbClr val="0070C0"/>
                </a:solidFill>
                <a:latin typeface="Times New Roman" pitchFamily="18" charset="0"/>
              </a:rPr>
              <a:t>in affiliation with</a:t>
            </a:r>
            <a:r>
              <a:rPr lang="en-US" altLang="en-US" sz="1400" b="1">
                <a:solidFill>
                  <a:srgbClr val="0070C0"/>
                </a:solidFill>
                <a:latin typeface="Times New Roman" pitchFamily="18" charset="0"/>
              </a:rPr>
              <a:t> Senior Psychological Care</a:t>
            </a:r>
          </a:p>
          <a:p>
            <a:pPr algn="ctr">
              <a:spcBef>
                <a:spcPct val="50000"/>
              </a:spcBef>
            </a:pPr>
            <a:r>
              <a:rPr lang="en-US" altLang="en-US" sz="1400" b="1">
                <a:solidFill>
                  <a:srgbClr val="0070C0"/>
                </a:solidFill>
                <a:latin typeface="Times New Roman" pitchFamily="18" charset="0"/>
              </a:rPr>
              <a:t>www.spchealth.com </a:t>
            </a:r>
            <a:endParaRPr lang="en-US" altLang="en-US" sz="1400">
              <a:solidFill>
                <a:srgbClr val="0070C0"/>
              </a:solidFill>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52600"/>
            <a:ext cx="7772400" cy="1066800"/>
          </a:xfrm>
        </p:spPr>
        <p:txBody>
          <a:bodyPr rtlCol="0">
            <a:normAutofit fontScale="90000"/>
          </a:bodyPr>
          <a:lstStyle/>
          <a:p>
            <a:pPr fontAlgn="auto">
              <a:spcAft>
                <a:spcPts val="0"/>
              </a:spcAft>
              <a:defRPr/>
            </a:pPr>
            <a:r>
              <a:rPr lang="en-US" sz="3100" dirty="0" smtClean="0">
                <a:latin typeface="Adobe Garamond Pro Bold" pitchFamily="18" charset="0"/>
              </a:rPr>
              <a:t>Benefits of Behavioral Rounds Services by SPC </a:t>
            </a:r>
            <a:br>
              <a:rPr lang="en-US" sz="3100" dirty="0" smtClean="0">
                <a:latin typeface="Adobe Garamond Pro Bold" pitchFamily="18" charset="0"/>
              </a:rPr>
            </a:br>
            <a:r>
              <a:rPr lang="en-US" sz="3100" dirty="0" smtClean="0">
                <a:latin typeface="Adobe Garamond Pro Bold" pitchFamily="18" charset="0"/>
              </a:rPr>
              <a:t>Reduction of Psychotropic Medications</a:t>
            </a:r>
            <a:r>
              <a:rPr lang="en-US" sz="2800" dirty="0" smtClean="0">
                <a:latin typeface="Adobe Garamond Pro Bold" pitchFamily="18" charset="0"/>
              </a:rPr>
              <a:t/>
            </a:r>
            <a:br>
              <a:rPr lang="en-US" sz="2800" dirty="0" smtClean="0">
                <a:latin typeface="Adobe Garamond Pro Bold" pitchFamily="18" charset="0"/>
              </a:rPr>
            </a:br>
            <a:endParaRPr lang="en-US" sz="2800" dirty="0">
              <a:latin typeface="Adobe Garamond Pro Bold" pitchFamily="18" charset="0"/>
            </a:endParaRPr>
          </a:p>
        </p:txBody>
      </p:sp>
      <p:pic>
        <p:nvPicPr>
          <p:cNvPr id="59394" name="Picture 2"/>
          <p:cNvPicPr>
            <a:picLocks noChangeAspect="1" noChangeArrowheads="1"/>
          </p:cNvPicPr>
          <p:nvPr/>
        </p:nvPicPr>
        <p:blipFill>
          <a:blip r:embed="rId2"/>
          <a:srcRect/>
          <a:stretch>
            <a:fillRect/>
          </a:stretch>
        </p:blipFill>
        <p:spPr bwMode="auto">
          <a:xfrm>
            <a:off x="0" y="12700"/>
            <a:ext cx="9144000" cy="1581150"/>
          </a:xfrm>
          <a:prstGeom prst="rect">
            <a:avLst/>
          </a:prstGeom>
          <a:noFill/>
          <a:ln w="9525">
            <a:noFill/>
            <a:miter lim="800000"/>
            <a:headEnd/>
            <a:tailEnd/>
          </a:ln>
        </p:spPr>
      </p:pic>
      <p:grpSp>
        <p:nvGrpSpPr>
          <p:cNvPr id="59395" name="Group 3"/>
          <p:cNvGrpSpPr>
            <a:grpSpLocks/>
          </p:cNvGrpSpPr>
          <p:nvPr/>
        </p:nvGrpSpPr>
        <p:grpSpPr bwMode="auto">
          <a:xfrm>
            <a:off x="2971800" y="609600"/>
            <a:ext cx="2754313" cy="720725"/>
            <a:chOff x="3048000" y="381000"/>
            <a:chExt cx="2754630" cy="720725"/>
          </a:xfrm>
        </p:grpSpPr>
        <p:pic>
          <p:nvPicPr>
            <p:cNvPr id="59398" name="Picture 4"/>
            <p:cNvPicPr>
              <a:picLocks noChangeAspect="1"/>
            </p:cNvPicPr>
            <p:nvPr/>
          </p:nvPicPr>
          <p:blipFill>
            <a:blip r:embed="rId3"/>
            <a:srcRect/>
            <a:stretch>
              <a:fillRect/>
            </a:stretch>
          </p:blipFill>
          <p:spPr bwMode="auto">
            <a:xfrm>
              <a:off x="3048000" y="381000"/>
              <a:ext cx="436880" cy="499745"/>
            </a:xfrm>
            <a:prstGeom prst="rect">
              <a:avLst/>
            </a:prstGeom>
            <a:noFill/>
            <a:ln w="9525">
              <a:noFill/>
              <a:miter lim="800000"/>
              <a:headEnd/>
              <a:tailEnd/>
            </a:ln>
          </p:spPr>
        </p:pic>
        <p:sp>
          <p:nvSpPr>
            <p:cNvPr id="6" name="Text Box 5"/>
            <p:cNvSpPr txBox="1"/>
            <p:nvPr/>
          </p:nvSpPr>
          <p:spPr>
            <a:xfrm>
              <a:off x="3427457" y="466725"/>
              <a:ext cx="2375173" cy="635000"/>
            </a:xfrm>
            <a:prstGeom prst="rect">
              <a:avLst/>
            </a:prstGeom>
            <a:noFill/>
            <a:ln>
              <a:noFill/>
            </a:ln>
            <a:effectLst/>
            <a:extLst>
              <a:ext uri="{C572A759-6A51-4108-AA02-DFA0A04FC94B}"/>
            </a:ex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2000" dirty="0">
                  <a:solidFill>
                    <a:srgbClr val="FFFFFF"/>
                  </a:solidFill>
                  <a:latin typeface="Calisto MT"/>
                  <a:ea typeface="Calibri"/>
                  <a:cs typeface="Times New Roman"/>
                </a:rPr>
                <a:t>Senior </a:t>
              </a:r>
              <a:r>
                <a:rPr lang="en-US" sz="2000" dirty="0" err="1">
                  <a:solidFill>
                    <a:srgbClr val="FFFFFF"/>
                  </a:solidFill>
                  <a:latin typeface="Calisto MT"/>
                  <a:ea typeface="Calibri"/>
                  <a:cs typeface="Times New Roman"/>
                </a:rPr>
                <a:t>PsychCare</a:t>
              </a:r>
              <a:r>
                <a:rPr lang="en-US" sz="2000" dirty="0">
                  <a:solidFill>
                    <a:srgbClr val="FFFFFF"/>
                  </a:solidFill>
                  <a:latin typeface="Calisto MT"/>
                  <a:ea typeface="Calibri"/>
                  <a:cs typeface="Times New Roman"/>
                </a:rPr>
                <a:t/>
              </a:r>
              <a:br>
                <a:rPr lang="en-US" sz="2000" dirty="0">
                  <a:solidFill>
                    <a:srgbClr val="FFFFFF"/>
                  </a:solidFill>
                  <a:latin typeface="Calisto MT"/>
                  <a:ea typeface="Calibri"/>
                  <a:cs typeface="Times New Roman"/>
                </a:rPr>
              </a:br>
              <a:r>
                <a:rPr lang="en-US" sz="800" dirty="0">
                  <a:solidFill>
                    <a:srgbClr val="FFFFFF"/>
                  </a:solidFill>
                  <a:latin typeface="Calisto MT"/>
                  <a:ea typeface="Calibri"/>
                  <a:cs typeface="Times New Roman"/>
                </a:rPr>
                <a:t>Leaders in the Mental Health of Seniors</a:t>
              </a:r>
              <a:endParaRPr lang="en-US" sz="1100" dirty="0">
                <a:ea typeface="Calibri"/>
                <a:cs typeface="Times New Roman"/>
              </a:endParaRPr>
            </a:p>
          </p:txBody>
        </p:sp>
      </p:grpSp>
      <p:sp>
        <p:nvSpPr>
          <p:cNvPr id="7" name="Rectangle 6"/>
          <p:cNvSpPr/>
          <p:nvPr/>
        </p:nvSpPr>
        <p:spPr>
          <a:xfrm>
            <a:off x="762000" y="3733800"/>
            <a:ext cx="7688263" cy="2554288"/>
          </a:xfrm>
          <a:prstGeom prst="rect">
            <a:avLst/>
          </a:prstGeom>
        </p:spPr>
        <p:txBody>
          <a:bodyPr wrap="none">
            <a:spAutoFit/>
          </a:bodyPr>
          <a:lstStyle/>
          <a:p>
            <a:pPr algn="ctr" fontAlgn="auto">
              <a:spcBef>
                <a:spcPts val="0"/>
              </a:spcBef>
              <a:spcAft>
                <a:spcPts val="0"/>
              </a:spcAft>
              <a:defRPr/>
            </a:pPr>
            <a:r>
              <a:rPr lang="en-US" sz="2000" dirty="0">
                <a:latin typeface="Adobe Garamond Pro Bold" pitchFamily="18" charset="0"/>
              </a:rPr>
              <a:t>Medication:</a:t>
            </a:r>
          </a:p>
          <a:p>
            <a:pPr marL="457200" indent="-457200" algn="ctr" fontAlgn="auto">
              <a:spcBef>
                <a:spcPts val="0"/>
              </a:spcBef>
              <a:spcAft>
                <a:spcPts val="0"/>
              </a:spcAft>
              <a:buFont typeface="+mj-lt"/>
              <a:buAutoNum type="arabicParenR"/>
              <a:defRPr/>
            </a:pPr>
            <a:r>
              <a:rPr lang="en-US" sz="2000" dirty="0">
                <a:latin typeface="Adobe Garamond Pro Bold" pitchFamily="18" charset="0"/>
              </a:rPr>
              <a:t>Typical Antipsychotic						.66%</a:t>
            </a:r>
          </a:p>
          <a:p>
            <a:pPr marL="457200" indent="-457200" algn="ctr" fontAlgn="auto">
              <a:spcBef>
                <a:spcPts val="0"/>
              </a:spcBef>
              <a:spcAft>
                <a:spcPts val="0"/>
              </a:spcAft>
              <a:buFont typeface="+mj-lt"/>
              <a:buAutoNum type="arabicParenR"/>
              <a:defRPr/>
            </a:pPr>
            <a:r>
              <a:rPr lang="en-US" sz="2000">
                <a:latin typeface="Adobe Garamond Pro Bold" pitchFamily="18" charset="0"/>
              </a:rPr>
              <a:t>Atypical Antipsychotic</a:t>
            </a:r>
            <a:r>
              <a:rPr lang="en-US" sz="2000" dirty="0">
                <a:latin typeface="Adobe Garamond Pro Bold" pitchFamily="18" charset="0"/>
              </a:rPr>
              <a:t>					15.18</a:t>
            </a:r>
          </a:p>
          <a:p>
            <a:pPr marL="457200" indent="-457200" algn="ctr" fontAlgn="auto">
              <a:spcBef>
                <a:spcPts val="0"/>
              </a:spcBef>
              <a:spcAft>
                <a:spcPts val="0"/>
              </a:spcAft>
              <a:buFont typeface="+mj-lt"/>
              <a:buAutoNum type="arabicParenR"/>
              <a:defRPr/>
            </a:pPr>
            <a:r>
              <a:rPr lang="en-US" sz="2000" dirty="0">
                <a:latin typeface="Adobe Garamond Pro Bold" pitchFamily="18" charset="0"/>
              </a:rPr>
              <a:t>Mood Stabilizers						5.28%</a:t>
            </a:r>
          </a:p>
          <a:p>
            <a:pPr marL="457200" indent="-457200" algn="ctr" fontAlgn="auto">
              <a:spcBef>
                <a:spcPts val="0"/>
              </a:spcBef>
              <a:spcAft>
                <a:spcPts val="0"/>
              </a:spcAft>
              <a:buFont typeface="+mj-lt"/>
              <a:buAutoNum type="arabicParenR"/>
              <a:defRPr/>
            </a:pPr>
            <a:r>
              <a:rPr lang="en-US" sz="2000" dirty="0">
                <a:latin typeface="Adobe Garamond Pro Bold" pitchFamily="18" charset="0"/>
              </a:rPr>
              <a:t>Anti-depressant		</a:t>
            </a:r>
            <a:r>
              <a:rPr lang="en-US" sz="2000" dirty="0">
                <a:latin typeface="Adobe Garamond Pro Bold" pitchFamily="18" charset="0"/>
              </a:rPr>
              <a:t>	</a:t>
            </a:r>
            <a:r>
              <a:rPr lang="en-US" sz="2000" dirty="0">
                <a:latin typeface="Adobe Garamond Pro Bold" pitchFamily="18" charset="0"/>
              </a:rPr>
              <a:t>			22.44%</a:t>
            </a:r>
          </a:p>
          <a:p>
            <a:pPr marL="457200" indent="-457200" algn="ctr" fontAlgn="auto">
              <a:spcBef>
                <a:spcPts val="0"/>
              </a:spcBef>
              <a:spcAft>
                <a:spcPts val="0"/>
              </a:spcAft>
              <a:buFont typeface="+mj-lt"/>
              <a:buAutoNum type="arabicParenR"/>
              <a:defRPr/>
            </a:pPr>
            <a:r>
              <a:rPr lang="en-US" sz="2000" dirty="0">
                <a:latin typeface="Adobe Garamond Pro Bold" pitchFamily="18" charset="0"/>
              </a:rPr>
              <a:t>Anti-anxiety/</a:t>
            </a:r>
            <a:r>
              <a:rPr lang="en-US" sz="2000" dirty="0" err="1">
                <a:latin typeface="Adobe Garamond Pro Bold" pitchFamily="18" charset="0"/>
              </a:rPr>
              <a:t>benzo</a:t>
            </a:r>
            <a:r>
              <a:rPr lang="en-US" sz="2000" dirty="0">
                <a:latin typeface="Adobe Garamond Pro Bold" pitchFamily="18" charset="0"/>
              </a:rPr>
              <a:t>						30.36</a:t>
            </a:r>
          </a:p>
          <a:p>
            <a:pPr marL="457200" indent="-457200" algn="ctr" fontAlgn="auto">
              <a:spcBef>
                <a:spcPts val="0"/>
              </a:spcBef>
              <a:spcAft>
                <a:spcPts val="0"/>
              </a:spcAft>
              <a:buFont typeface="+mj-lt"/>
              <a:buAutoNum type="arabicParenR"/>
              <a:defRPr/>
            </a:pPr>
            <a:r>
              <a:rPr lang="en-US" sz="2000" dirty="0">
                <a:latin typeface="Adobe Garamond Pro Bold" pitchFamily="18" charset="0"/>
              </a:rPr>
              <a:t>Anti-dementia						23%</a:t>
            </a:r>
          </a:p>
          <a:p>
            <a:pPr algn="ctr" fontAlgn="auto">
              <a:spcBef>
                <a:spcPts val="0"/>
              </a:spcBef>
              <a:spcAft>
                <a:spcPts val="0"/>
              </a:spcAft>
              <a:defRPr/>
            </a:pPr>
            <a:endParaRPr lang="en-US" sz="2000" dirty="0">
              <a:latin typeface="Adobe Garamond Pro Bold" pitchFamily="18" charset="0"/>
            </a:endParaRPr>
          </a:p>
        </p:txBody>
      </p:sp>
      <p:sp>
        <p:nvSpPr>
          <p:cNvPr id="59397" name="Rectangle 8"/>
          <p:cNvSpPr>
            <a:spLocks noChangeArrowheads="1"/>
          </p:cNvSpPr>
          <p:nvPr/>
        </p:nvSpPr>
        <p:spPr bwMode="auto">
          <a:xfrm>
            <a:off x="666750" y="2844800"/>
            <a:ext cx="7772400" cy="954088"/>
          </a:xfrm>
          <a:prstGeom prst="rect">
            <a:avLst/>
          </a:prstGeom>
          <a:noFill/>
          <a:ln w="9525">
            <a:noFill/>
            <a:miter lim="800000"/>
            <a:headEnd/>
            <a:tailEnd/>
          </a:ln>
        </p:spPr>
        <p:txBody>
          <a:bodyPr>
            <a:spAutoFit/>
          </a:bodyPr>
          <a:lstStyle/>
          <a:p>
            <a:pPr algn="ctr"/>
            <a:r>
              <a:rPr lang="en-US" sz="2000">
                <a:latin typeface="Adobe Garamond Pro Bold"/>
              </a:rPr>
              <a:t>48% of the patients seen have had a reduction or change in medication</a:t>
            </a:r>
          </a:p>
          <a:p>
            <a:pPr algn="ctr"/>
            <a:r>
              <a:rPr lang="en-US">
                <a:latin typeface="Adobe Garamond Pro Bold"/>
              </a:rPr>
              <a:t/>
            </a:r>
            <a:br>
              <a:rPr lang="en-US">
                <a:latin typeface="Adobe Garamond Pro Bold"/>
              </a:rPr>
            </a:br>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4"/>
          <p:cNvSpPr>
            <a:spLocks noGrp="1" noChangeArrowheads="1"/>
          </p:cNvSpPr>
          <p:nvPr>
            <p:ph type="title"/>
          </p:nvPr>
        </p:nvSpPr>
        <p:spPr/>
        <p:txBody>
          <a:bodyPr/>
          <a:lstStyle/>
          <a:p>
            <a:r>
              <a:rPr lang="en-US" sz="3600" smtClean="0">
                <a:solidFill>
                  <a:srgbClr val="FF0000"/>
                </a:solidFill>
                <a:latin typeface="Times New Roman" pitchFamily="18" charset="0"/>
              </a:rPr>
              <a:t>The Benefits of Value Care </a:t>
            </a:r>
            <a:br>
              <a:rPr lang="en-US" sz="3600" smtClean="0">
                <a:solidFill>
                  <a:srgbClr val="FF0000"/>
                </a:solidFill>
                <a:latin typeface="Times New Roman" pitchFamily="18" charset="0"/>
              </a:rPr>
            </a:br>
            <a:endParaRPr lang="en-US" sz="3600" smtClean="0">
              <a:solidFill>
                <a:srgbClr val="FF0000"/>
              </a:solidFill>
              <a:latin typeface="Times New Roman" pitchFamily="18" charset="0"/>
            </a:endParaRPr>
          </a:p>
        </p:txBody>
      </p:sp>
      <p:graphicFrame>
        <p:nvGraphicFramePr>
          <p:cNvPr id="318505" name="Group 41"/>
          <p:cNvGraphicFramePr>
            <a:graphicFrameLocks noGrp="1"/>
          </p:cNvGraphicFramePr>
          <p:nvPr>
            <p:ph type="tbl" idx="1"/>
          </p:nvPr>
        </p:nvGraphicFramePr>
        <p:xfrm>
          <a:off x="1066800" y="1981200"/>
          <a:ext cx="7543800" cy="4164013"/>
        </p:xfrm>
        <a:graphic>
          <a:graphicData uri="http://schemas.openxmlformats.org/drawingml/2006/table">
            <a:tbl>
              <a:tblPr/>
              <a:tblGrid>
                <a:gridCol w="5786438"/>
                <a:gridCol w="1757362"/>
              </a:tblGrid>
              <a:tr h="83337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rgbClr val="0070C0"/>
                          </a:solidFill>
                          <a:effectLst/>
                          <a:latin typeface="Times New Roman" pitchFamily="18" charset="0"/>
                        </a:rPr>
                        <a:t>Management of Aggressive Behavior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dirty="0" smtClean="0">
                          <a:ln>
                            <a:noFill/>
                          </a:ln>
                          <a:solidFill>
                            <a:srgbClr val="0070C0"/>
                          </a:solidFill>
                          <a:effectLst/>
                          <a:latin typeface="Times New Roman" pitchFamily="18" charset="0"/>
                        </a:rPr>
                        <a:t>(requires an MD to coordinate and review care periodically and meet with nursing homes staff to have input of their interventions- “The 4 R’s)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0070C0"/>
                          </a:solidFill>
                          <a:effectLst/>
                          <a:latin typeface="Times New Roman" pitchFamily="18" charset="0"/>
                        </a:rPr>
                        <a:t>Cost Savings Per Year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5084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rgbClr val="0070C0"/>
                          </a:solidFill>
                          <a:effectLst/>
                          <a:latin typeface="Times New Roman" pitchFamily="18" charset="0"/>
                        </a:rPr>
                        <a:t>Utilizing medications and psychotherapy requires appropriate diagnosis and restorative potential and complexity of decision making</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0070C0"/>
                          </a:solidFill>
                          <a:effectLst/>
                          <a:latin typeface="Times New Roman" pitchFamily="18" charset="0"/>
                        </a:rPr>
                        <a:t>$3500/year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130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rgbClr val="0070C0"/>
                          </a:solidFill>
                          <a:effectLst/>
                          <a:latin typeface="Times New Roman" pitchFamily="18" charset="0"/>
                        </a:rPr>
                        <a:t>Utilizing Depakote rather than atypical antipsychotics – doesn’t hit quality indicators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0070C0"/>
                          </a:solidFill>
                          <a:effectLst/>
                          <a:latin typeface="Times New Roman" pitchFamily="18" charset="0"/>
                        </a:rPr>
                        <a:t>$2500/year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06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rgbClr val="0070C0"/>
                          </a:solidFill>
                          <a:effectLst/>
                          <a:latin typeface="Times New Roman" pitchFamily="18" charset="0"/>
                        </a:rPr>
                        <a:t>Maintaining a use of Donepezil and Namenda for cognitive and social symptoms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rgbClr val="0070C0"/>
                          </a:solidFill>
                          <a:effectLst/>
                          <a:latin typeface="Times New Roman" pitchFamily="18" charset="0"/>
                        </a:rPr>
                        <a:t>$2500/year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2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rgbClr val="0070C0"/>
                          </a:solidFill>
                          <a:effectLst/>
                          <a:latin typeface="Times New Roman" pitchFamily="18" charset="0"/>
                        </a:rPr>
                        <a:t>Total Cost Savings Per Patient Per Year</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rgbClr val="0070C0"/>
                          </a:solidFill>
                          <a:effectLst/>
                          <a:latin typeface="Times New Roman" pitchFamily="18" charset="0"/>
                        </a:rPr>
                        <a:t>$8500/year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9621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FF0000"/>
                          </a:solidFill>
                          <a:effectLst/>
                          <a:latin typeface="Times New Roman" pitchFamily="18" charset="0"/>
                        </a:rPr>
                        <a:t>Cost of Management of Aggressive/Agitated Patient</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dirty="0" smtClean="0">
                          <a:ln>
                            <a:noFill/>
                          </a:ln>
                          <a:solidFill>
                            <a:srgbClr val="FF0000"/>
                          </a:solidFill>
                          <a:effectLst/>
                          <a:latin typeface="Times New Roman" pitchFamily="18" charset="0"/>
                        </a:rPr>
                        <a:t>$10,000/year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 name="Slide Number Placeholder 5"/>
          <p:cNvSpPr>
            <a:spLocks noGrp="1"/>
          </p:cNvSpPr>
          <p:nvPr>
            <p:ph type="sldNum" sz="quarter" idx="12"/>
          </p:nvPr>
        </p:nvSpPr>
        <p:spPr/>
        <p:txBody>
          <a:bodyPr/>
          <a:lstStyle/>
          <a:p>
            <a:pPr>
              <a:defRPr/>
            </a:pPr>
            <a:fld id="{89AB7367-5E56-41E0-9959-86D016086461}" type="slidenum">
              <a:rPr lang="en-US"/>
              <a:pPr>
                <a:defRPr/>
              </a:pPr>
              <a:t>36</a:t>
            </a:fld>
            <a:endParaRPr lang="en-US"/>
          </a:p>
        </p:txBody>
      </p:sp>
      <p:sp>
        <p:nvSpPr>
          <p:cNvPr id="60442" name="Text Box 42"/>
          <p:cNvSpPr txBox="1">
            <a:spLocks noChangeArrowheads="1"/>
          </p:cNvSpPr>
          <p:nvPr/>
        </p:nvSpPr>
        <p:spPr bwMode="auto">
          <a:xfrm>
            <a:off x="1066800" y="6324600"/>
            <a:ext cx="7924800" cy="488950"/>
          </a:xfrm>
          <a:prstGeom prst="rect">
            <a:avLst/>
          </a:prstGeom>
          <a:noFill/>
          <a:ln w="9525">
            <a:noFill/>
            <a:miter lim="800000"/>
            <a:headEnd/>
            <a:tailEnd/>
          </a:ln>
        </p:spPr>
        <p:txBody>
          <a:bodyPr>
            <a:spAutoFit/>
          </a:bodyPr>
          <a:lstStyle/>
          <a:p>
            <a:pPr>
              <a:spcBef>
                <a:spcPct val="50000"/>
              </a:spcBef>
            </a:pPr>
            <a:r>
              <a:rPr lang="en-US" altLang="en-US" sz="1600" b="1" baseline="-25000">
                <a:solidFill>
                  <a:srgbClr val="0070C0"/>
                </a:solidFill>
                <a:latin typeface="Times New Roman" pitchFamily="18" charset="0"/>
              </a:rPr>
              <a:t>Senior PsychCare </a:t>
            </a:r>
            <a:r>
              <a:rPr lang="en-US" altLang="en-US" sz="1600" baseline="-25000">
                <a:solidFill>
                  <a:srgbClr val="0070C0"/>
                </a:solidFill>
                <a:latin typeface="Times New Roman" pitchFamily="18" charset="0"/>
              </a:rPr>
              <a:t>in affiliation with</a:t>
            </a:r>
            <a:r>
              <a:rPr lang="en-US" altLang="en-US" sz="1600" b="1" baseline="-25000">
                <a:solidFill>
                  <a:srgbClr val="0070C0"/>
                </a:solidFill>
                <a:latin typeface="Times New Roman" pitchFamily="18" charset="0"/>
              </a:rPr>
              <a:t> Senior Psychological Care</a:t>
            </a:r>
          </a:p>
          <a:p>
            <a:pPr>
              <a:spcBef>
                <a:spcPct val="50000"/>
              </a:spcBef>
            </a:pPr>
            <a:r>
              <a:rPr lang="en-US" altLang="en-US" sz="1500" b="1" baseline="-25000">
                <a:solidFill>
                  <a:srgbClr val="0070C0"/>
                </a:solidFill>
                <a:latin typeface="Times New Roman" pitchFamily="18" charset="0"/>
              </a:rPr>
              <a:t>www.seniorpsychiatry.com </a:t>
            </a:r>
            <a:endParaRPr lang="en-US" altLang="en-US" sz="1500" baseline="-25000">
              <a:solidFill>
                <a:srgbClr val="0070C0"/>
              </a:solidFill>
              <a:latin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229600" cy="1143000"/>
          </a:xfrm>
        </p:spPr>
        <p:txBody>
          <a:bodyPr rtlCol="0">
            <a:noAutofit/>
          </a:bodyPr>
          <a:lstStyle/>
          <a:p>
            <a:pPr fontAlgn="auto">
              <a:spcAft>
                <a:spcPts val="0"/>
              </a:spcAft>
              <a:defRPr/>
            </a:pPr>
            <a:r>
              <a:rPr lang="en-US" sz="3600" dirty="0" smtClean="0">
                <a:solidFill>
                  <a:srgbClr val="FF0000"/>
                </a:solidFill>
                <a:latin typeface="+mn-lt"/>
              </a:rPr>
              <a:t>What research shows about treatment of mental health problems in nursing homes</a:t>
            </a:r>
            <a:endParaRPr lang="en-US" sz="3600" dirty="0">
              <a:solidFill>
                <a:srgbClr val="FF0000"/>
              </a:solidFill>
              <a:latin typeface="+mn-lt"/>
            </a:endParaRPr>
          </a:p>
        </p:txBody>
      </p:sp>
      <p:sp>
        <p:nvSpPr>
          <p:cNvPr id="3" name="Content Placeholder 2"/>
          <p:cNvSpPr>
            <a:spLocks noGrp="1"/>
          </p:cNvSpPr>
          <p:nvPr>
            <p:ph idx="1"/>
          </p:nvPr>
        </p:nvSpPr>
        <p:spPr>
          <a:xfrm>
            <a:off x="495300" y="1524000"/>
            <a:ext cx="8229600" cy="4419600"/>
          </a:xfrm>
          <a:solidFill>
            <a:srgbClr val="CCECFF"/>
          </a:solidFill>
          <a:ln w="19050">
            <a:solidFill>
              <a:schemeClr val="tx1"/>
            </a:solidFill>
          </a:ln>
          <a:effectLst>
            <a:glow rad="228600">
              <a:schemeClr val="accent6">
                <a:satMod val="175000"/>
                <a:alpha val="40000"/>
              </a:schemeClr>
            </a:glow>
          </a:effectLst>
        </p:spPr>
        <p:txBody>
          <a:bodyPr rtlCol="0">
            <a:normAutofit/>
          </a:bodyPr>
          <a:lstStyle/>
          <a:p>
            <a:pPr fontAlgn="auto">
              <a:spcAft>
                <a:spcPts val="0"/>
              </a:spcAft>
              <a:buFont typeface="Arial" panose="020B0604020202020204" pitchFamily="34" charset="0"/>
              <a:buChar char="•"/>
              <a:defRPr/>
            </a:pPr>
            <a:endParaRPr lang="en-US" sz="2000" dirty="0" smtClean="0"/>
          </a:p>
          <a:p>
            <a:pPr fontAlgn="auto">
              <a:spcAft>
                <a:spcPts val="0"/>
              </a:spcAft>
              <a:buFont typeface="Arial" panose="020B0604020202020204" pitchFamily="34" charset="0"/>
              <a:buChar char="•"/>
              <a:defRPr/>
            </a:pPr>
            <a:r>
              <a:rPr lang="en-US" sz="2000" dirty="0" smtClean="0"/>
              <a:t>58% of those with depression alone, receiving the comprehensive intervention had recovered from their depression six months later and had a better quality of life; Results were comparable to </a:t>
            </a:r>
            <a:r>
              <a:rPr lang="en-US" sz="2000" dirty="0" err="1" smtClean="0"/>
              <a:t>Klerman’s</a:t>
            </a:r>
            <a:r>
              <a:rPr lang="en-US" sz="2000" dirty="0"/>
              <a:t> </a:t>
            </a:r>
            <a:r>
              <a:rPr lang="en-US" sz="2000" dirty="0" smtClean="0"/>
              <a:t>original research on anti-depressants in 1980.</a:t>
            </a:r>
          </a:p>
          <a:p>
            <a:pPr fontAlgn="auto">
              <a:spcAft>
                <a:spcPts val="0"/>
              </a:spcAft>
              <a:buFont typeface="Arial" panose="020B0604020202020204" pitchFamily="34" charset="0"/>
              <a:buChar char="•"/>
              <a:defRPr/>
            </a:pPr>
            <a:r>
              <a:rPr lang="en-US" sz="2000" dirty="0" smtClean="0"/>
              <a:t>25% of those receiving un-supplemented general practitioner care decreased depression, but they did not have significantly better quality of life. </a:t>
            </a:r>
          </a:p>
          <a:p>
            <a:pPr marL="0" indent="0" fontAlgn="auto">
              <a:spcAft>
                <a:spcPts val="0"/>
              </a:spcAft>
              <a:buFont typeface="Arial" panose="020B0604020202020204" pitchFamily="34" charset="0"/>
              <a:buNone/>
              <a:defRPr/>
            </a:pPr>
            <a:r>
              <a:rPr lang="en-US" sz="2400" b="1" dirty="0" smtClean="0"/>
              <a:t>Without psychotherapy, individuals with depression or dementia or both:</a:t>
            </a:r>
          </a:p>
          <a:p>
            <a:pPr fontAlgn="auto">
              <a:spcAft>
                <a:spcPts val="0"/>
              </a:spcAft>
              <a:buFont typeface="Arial" panose="020B0604020202020204" pitchFamily="34" charset="0"/>
              <a:buChar char="•"/>
              <a:defRPr/>
            </a:pPr>
            <a:r>
              <a:rPr lang="en-US" sz="2000" dirty="0" smtClean="0"/>
              <a:t>20% continued to exhibit behavioral symptoms </a:t>
            </a:r>
          </a:p>
          <a:p>
            <a:pPr fontAlgn="auto">
              <a:spcAft>
                <a:spcPts val="0"/>
              </a:spcAft>
              <a:buFont typeface="Arial" panose="020B0604020202020204" pitchFamily="34" charset="0"/>
              <a:buChar char="•"/>
              <a:defRPr/>
            </a:pPr>
            <a:r>
              <a:rPr lang="en-US" sz="2000" dirty="0" smtClean="0"/>
              <a:t>40% exhibited physically and/or verbally aggressive behavior</a:t>
            </a:r>
            <a:endParaRPr lang="en-US" sz="2000" dirty="0"/>
          </a:p>
        </p:txBody>
      </p:sp>
      <p:sp>
        <p:nvSpPr>
          <p:cNvPr id="62469" name="TextBox 3"/>
          <p:cNvSpPr txBox="1">
            <a:spLocks noChangeArrowheads="1"/>
          </p:cNvSpPr>
          <p:nvPr/>
        </p:nvSpPr>
        <p:spPr bwMode="auto">
          <a:xfrm>
            <a:off x="838200" y="6019800"/>
            <a:ext cx="7696200" cy="600075"/>
          </a:xfrm>
          <a:prstGeom prst="rect">
            <a:avLst/>
          </a:prstGeom>
          <a:noFill/>
          <a:ln w="9525">
            <a:noFill/>
            <a:miter lim="800000"/>
            <a:headEnd/>
            <a:tailEnd/>
          </a:ln>
        </p:spPr>
        <p:txBody>
          <a:bodyPr>
            <a:spAutoFit/>
          </a:bodyPr>
          <a:lstStyle/>
          <a:p>
            <a:r>
              <a:rPr lang="en-US" sz="1100">
                <a:latin typeface="Times New Roman" pitchFamily="18" charset="0"/>
              </a:rPr>
              <a:t>The Maryland Assisted Living Study : “Prevalence, recognition, and treatment of dementia and other psychiatric disorders in the assisted living population of central Maryland, Journal of the American Geriatrics Society, 52: 1618-1625.  London , R. “All-or-Nothing” Thinking and Psychiatry. Clinical Psychiatry News 2011;8</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ctrTitle"/>
          </p:nvPr>
        </p:nvSpPr>
        <p:spPr>
          <a:xfrm>
            <a:off x="652463" y="2667000"/>
            <a:ext cx="7772400" cy="2514600"/>
          </a:xfrm>
        </p:spPr>
        <p:txBody>
          <a:bodyPr/>
          <a:lstStyle/>
          <a:p>
            <a:r>
              <a:rPr lang="en-US" sz="6600" smtClean="0">
                <a:latin typeface="Adobe Garamond Pro Bold"/>
              </a:rPr>
              <a:t>VII.	Decision Making</a:t>
            </a:r>
          </a:p>
        </p:txBody>
      </p:sp>
      <p:pic>
        <p:nvPicPr>
          <p:cNvPr id="63490" name="Picture 2"/>
          <p:cNvPicPr>
            <a:picLocks noChangeAspect="1" noChangeArrowheads="1"/>
          </p:cNvPicPr>
          <p:nvPr/>
        </p:nvPicPr>
        <p:blipFill>
          <a:blip r:embed="rId2"/>
          <a:srcRect/>
          <a:stretch>
            <a:fillRect/>
          </a:stretch>
        </p:blipFill>
        <p:spPr bwMode="auto">
          <a:xfrm>
            <a:off x="0" y="12700"/>
            <a:ext cx="9144000" cy="1581150"/>
          </a:xfrm>
          <a:prstGeom prst="rect">
            <a:avLst/>
          </a:prstGeom>
          <a:noFill/>
          <a:ln w="9525">
            <a:noFill/>
            <a:miter lim="800000"/>
            <a:headEnd/>
            <a:tailEnd/>
          </a:ln>
        </p:spPr>
      </p:pic>
      <p:grpSp>
        <p:nvGrpSpPr>
          <p:cNvPr id="63491" name="Group 3"/>
          <p:cNvGrpSpPr>
            <a:grpSpLocks/>
          </p:cNvGrpSpPr>
          <p:nvPr/>
        </p:nvGrpSpPr>
        <p:grpSpPr bwMode="auto">
          <a:xfrm>
            <a:off x="2971800" y="609600"/>
            <a:ext cx="2754313" cy="720725"/>
            <a:chOff x="3048000" y="381000"/>
            <a:chExt cx="2754630" cy="720725"/>
          </a:xfrm>
        </p:grpSpPr>
        <p:pic>
          <p:nvPicPr>
            <p:cNvPr id="63492" name="Picture 4"/>
            <p:cNvPicPr>
              <a:picLocks noChangeAspect="1"/>
            </p:cNvPicPr>
            <p:nvPr/>
          </p:nvPicPr>
          <p:blipFill>
            <a:blip r:embed="rId3"/>
            <a:srcRect/>
            <a:stretch>
              <a:fillRect/>
            </a:stretch>
          </p:blipFill>
          <p:spPr bwMode="auto">
            <a:xfrm>
              <a:off x="3048000" y="381000"/>
              <a:ext cx="436880" cy="499745"/>
            </a:xfrm>
            <a:prstGeom prst="rect">
              <a:avLst/>
            </a:prstGeom>
            <a:noFill/>
            <a:ln w="9525">
              <a:noFill/>
              <a:miter lim="800000"/>
              <a:headEnd/>
              <a:tailEnd/>
            </a:ln>
          </p:spPr>
        </p:pic>
        <p:sp>
          <p:nvSpPr>
            <p:cNvPr id="6" name="Text Box 5"/>
            <p:cNvSpPr txBox="1"/>
            <p:nvPr/>
          </p:nvSpPr>
          <p:spPr>
            <a:xfrm>
              <a:off x="3427457" y="466725"/>
              <a:ext cx="2375173" cy="635000"/>
            </a:xfrm>
            <a:prstGeom prst="rect">
              <a:avLst/>
            </a:prstGeom>
            <a:noFill/>
            <a:ln>
              <a:noFill/>
            </a:ln>
            <a:effectLst/>
            <a:extLst>
              <a:ext uri="{C572A759-6A51-4108-AA02-DFA0A04FC94B}"/>
            </a:ex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2000" dirty="0">
                  <a:solidFill>
                    <a:srgbClr val="FFFFFF"/>
                  </a:solidFill>
                  <a:latin typeface="Calisto MT"/>
                  <a:ea typeface="Calibri"/>
                  <a:cs typeface="Times New Roman"/>
                </a:rPr>
                <a:t>Senior </a:t>
              </a:r>
              <a:r>
                <a:rPr lang="en-US" sz="2000" dirty="0" err="1">
                  <a:solidFill>
                    <a:srgbClr val="FFFFFF"/>
                  </a:solidFill>
                  <a:latin typeface="Calisto MT"/>
                  <a:ea typeface="Calibri"/>
                  <a:cs typeface="Times New Roman"/>
                </a:rPr>
                <a:t>PsychCare</a:t>
              </a:r>
              <a:r>
                <a:rPr lang="en-US" sz="2000" dirty="0">
                  <a:solidFill>
                    <a:srgbClr val="FFFFFF"/>
                  </a:solidFill>
                  <a:latin typeface="Calisto MT"/>
                  <a:ea typeface="Calibri"/>
                  <a:cs typeface="Times New Roman"/>
                </a:rPr>
                <a:t/>
              </a:r>
              <a:br>
                <a:rPr lang="en-US" sz="2000" dirty="0">
                  <a:solidFill>
                    <a:srgbClr val="FFFFFF"/>
                  </a:solidFill>
                  <a:latin typeface="Calisto MT"/>
                  <a:ea typeface="Calibri"/>
                  <a:cs typeface="Times New Roman"/>
                </a:rPr>
              </a:br>
              <a:r>
                <a:rPr lang="en-US" sz="800" dirty="0">
                  <a:solidFill>
                    <a:srgbClr val="FFFFFF"/>
                  </a:solidFill>
                  <a:latin typeface="Calisto MT"/>
                  <a:ea typeface="Calibri"/>
                  <a:cs typeface="Times New Roman"/>
                </a:rPr>
                <a:t>Leaders in the Mental Health of Seniors</a:t>
              </a:r>
              <a:endParaRPr lang="en-US" sz="1100" dirty="0">
                <a:ea typeface="Calibri"/>
                <a:cs typeface="Times New Roman"/>
              </a:endParaRPr>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9589E953-A5C9-408C-B996-1B3AE999FC27}" type="slidenum">
              <a:rPr lang="en-US"/>
              <a:pPr>
                <a:defRPr/>
              </a:pPr>
              <a:t>39</a:t>
            </a:fld>
            <a:endParaRPr lang="en-US" dirty="0"/>
          </a:p>
        </p:txBody>
      </p:sp>
      <p:sp>
        <p:nvSpPr>
          <p:cNvPr id="73731" name="Rectangle 2"/>
          <p:cNvSpPr>
            <a:spLocks noGrp="1" noChangeArrowheads="1"/>
          </p:cNvSpPr>
          <p:nvPr>
            <p:ph type="title"/>
          </p:nvPr>
        </p:nvSpPr>
        <p:spPr>
          <a:xfrm>
            <a:off x="457200" y="274638"/>
            <a:ext cx="8229600" cy="1477962"/>
          </a:xfrm>
        </p:spPr>
        <p:txBody>
          <a:bodyPr rtlCol="0">
            <a:normAutofit fontScale="90000"/>
          </a:bodyPr>
          <a:lstStyle/>
          <a:p>
            <a:pPr fontAlgn="auto">
              <a:spcAft>
                <a:spcPts val="0"/>
              </a:spcAft>
              <a:defRPr/>
            </a:pPr>
            <a:r>
              <a:rPr lang="en-US" altLang="en-US" sz="2400" dirty="0" smtClean="0">
                <a:solidFill>
                  <a:srgbClr val="002060"/>
                </a:solidFill>
                <a:latin typeface="Times New Roman" pitchFamily="18" charset="0"/>
              </a:rPr>
              <a:t>Theoretical Explanation for Mistakes of Managing Behavioral Problems </a:t>
            </a:r>
            <a:br>
              <a:rPr lang="en-US" altLang="en-US" sz="2400" dirty="0" smtClean="0">
                <a:solidFill>
                  <a:srgbClr val="002060"/>
                </a:solidFill>
                <a:latin typeface="Times New Roman" pitchFamily="18" charset="0"/>
              </a:rPr>
            </a:br>
            <a:r>
              <a:rPr lang="en-US" altLang="en-US" sz="2400" dirty="0" smtClean="0">
                <a:solidFill>
                  <a:srgbClr val="002060"/>
                </a:solidFill>
                <a:latin typeface="Times New Roman" pitchFamily="18" charset="0"/>
              </a:rPr>
              <a:t>Clinical (Miles)</a:t>
            </a:r>
            <a:br>
              <a:rPr lang="en-US" altLang="en-US" sz="2400" dirty="0" smtClean="0">
                <a:solidFill>
                  <a:srgbClr val="002060"/>
                </a:solidFill>
                <a:latin typeface="Times New Roman" pitchFamily="18" charset="0"/>
              </a:rPr>
            </a:br>
            <a:r>
              <a:rPr lang="en-US" altLang="en-US" sz="2000" dirty="0" smtClean="0">
                <a:solidFill>
                  <a:srgbClr val="002060"/>
                </a:solidFill>
                <a:latin typeface="Times New Roman" pitchFamily="18" charset="0"/>
              </a:rPr>
              <a:t> Mistakes in Logical Thinking: Common Fallacies in Medical Decisions (what)</a:t>
            </a:r>
          </a:p>
        </p:txBody>
      </p:sp>
      <p:sp>
        <p:nvSpPr>
          <p:cNvPr id="73732" name="Rectangle 3"/>
          <p:cNvSpPr>
            <a:spLocks noGrp="1" noChangeArrowheads="1"/>
          </p:cNvSpPr>
          <p:nvPr>
            <p:ph type="body" idx="1"/>
          </p:nvPr>
        </p:nvSpPr>
        <p:spPr>
          <a:xfrm>
            <a:off x="1028700" y="1797050"/>
            <a:ext cx="7543800" cy="3994150"/>
          </a:xfrm>
        </p:spPr>
        <p:txBody>
          <a:bodyPr rtlCol="0">
            <a:normAutofit lnSpcReduction="10000"/>
          </a:bodyPr>
          <a:lstStyle/>
          <a:p>
            <a:pPr fontAlgn="auto">
              <a:lnSpc>
                <a:spcPct val="80000"/>
              </a:lnSpc>
              <a:spcAft>
                <a:spcPts val="0"/>
              </a:spcAft>
              <a:buFont typeface="Wingdings" pitchFamily="2" charset="2"/>
              <a:buNone/>
              <a:defRPr/>
            </a:pPr>
            <a:r>
              <a:rPr lang="en-US" altLang="en-US" sz="1800" b="1" dirty="0" smtClean="0"/>
              <a:t>The gambler’s fallacy: </a:t>
            </a:r>
            <a:r>
              <a:rPr lang="en-US" altLang="en-US" sz="1800" dirty="0" smtClean="0"/>
              <a:t>the human tendency to define outcomes in terms of good or bad luck, ignoring </a:t>
            </a:r>
            <a:r>
              <a:rPr lang="en-US" altLang="en-US" sz="1800" dirty="0" err="1" smtClean="0"/>
              <a:t>recency</a:t>
            </a:r>
            <a:r>
              <a:rPr lang="en-US" altLang="en-US" sz="1800" dirty="0" smtClean="0"/>
              <a:t>.</a:t>
            </a:r>
          </a:p>
          <a:p>
            <a:pPr fontAlgn="auto">
              <a:lnSpc>
                <a:spcPct val="80000"/>
              </a:lnSpc>
              <a:spcAft>
                <a:spcPts val="0"/>
              </a:spcAft>
              <a:buFont typeface="Wingdings" pitchFamily="2" charset="2"/>
              <a:buNone/>
              <a:defRPr/>
            </a:pPr>
            <a:r>
              <a:rPr lang="en-US" altLang="en-US" sz="1800" b="1" dirty="0" smtClean="0"/>
              <a:t>Occam’s razor:</a:t>
            </a:r>
            <a:r>
              <a:rPr lang="en-US" altLang="en-US" sz="1800" dirty="0" smtClean="0"/>
              <a:t> The human tendency to accept an obvious solution.</a:t>
            </a:r>
          </a:p>
          <a:p>
            <a:pPr fontAlgn="auto">
              <a:lnSpc>
                <a:spcPct val="80000"/>
              </a:lnSpc>
              <a:spcAft>
                <a:spcPts val="0"/>
              </a:spcAft>
              <a:buFont typeface="Wingdings" pitchFamily="2" charset="2"/>
              <a:buNone/>
              <a:defRPr/>
            </a:pPr>
            <a:r>
              <a:rPr lang="en-US" altLang="en-US" sz="1800" b="1" dirty="0" smtClean="0"/>
              <a:t>The cost-value illusion:</a:t>
            </a:r>
            <a:r>
              <a:rPr lang="en-US" altLang="en-US" sz="1800" dirty="0" smtClean="0"/>
              <a:t> The human tendency to equate value with cost.</a:t>
            </a:r>
          </a:p>
          <a:p>
            <a:pPr fontAlgn="auto">
              <a:lnSpc>
                <a:spcPct val="80000"/>
              </a:lnSpc>
              <a:spcAft>
                <a:spcPts val="0"/>
              </a:spcAft>
              <a:buFont typeface="Wingdings" pitchFamily="2" charset="2"/>
              <a:buNone/>
              <a:defRPr/>
            </a:pPr>
            <a:r>
              <a:rPr lang="en-US" altLang="en-US" sz="1800" b="1" dirty="0" smtClean="0"/>
              <a:t>The conjunction fallacy:</a:t>
            </a:r>
            <a:r>
              <a:rPr lang="en-US" altLang="en-US" sz="1800" dirty="0" smtClean="0"/>
              <a:t> The human tendency to assume sensible outcomes of compound gambles incorrectly, without measuring the reality of such compound gambles.</a:t>
            </a:r>
          </a:p>
          <a:p>
            <a:pPr fontAlgn="auto">
              <a:lnSpc>
                <a:spcPct val="80000"/>
              </a:lnSpc>
              <a:spcAft>
                <a:spcPts val="0"/>
              </a:spcAft>
              <a:buFont typeface="Wingdings" pitchFamily="2" charset="2"/>
              <a:buNone/>
              <a:defRPr/>
            </a:pPr>
            <a:r>
              <a:rPr lang="en-US" altLang="en-US" sz="1800" b="1" dirty="0" smtClean="0"/>
              <a:t>The omission-commission bias:</a:t>
            </a:r>
            <a:r>
              <a:rPr lang="en-US" altLang="en-US" sz="1800" dirty="0" smtClean="0"/>
              <a:t> the human tendency to select safe management options over superior but more risky options (under valued benefits, over valued risks). </a:t>
            </a:r>
          </a:p>
          <a:p>
            <a:pPr fontAlgn="auto">
              <a:lnSpc>
                <a:spcPct val="80000"/>
              </a:lnSpc>
              <a:spcAft>
                <a:spcPts val="0"/>
              </a:spcAft>
              <a:buFont typeface="Wingdings" pitchFamily="2" charset="2"/>
              <a:buNone/>
              <a:defRPr/>
            </a:pPr>
            <a:r>
              <a:rPr lang="en-US" altLang="en-US" sz="1800" b="1" dirty="0" smtClean="0"/>
              <a:t>The consumer-beneficiary complexity:</a:t>
            </a:r>
            <a:r>
              <a:rPr lang="en-US" altLang="en-US" sz="1800" dirty="0" smtClean="0"/>
              <a:t> The inability of all humans to simultaneously consider the multiple factors involved in cost-benefit analyses.</a:t>
            </a:r>
          </a:p>
          <a:p>
            <a:pPr fontAlgn="auto">
              <a:lnSpc>
                <a:spcPct val="80000"/>
              </a:lnSpc>
              <a:spcAft>
                <a:spcPts val="0"/>
              </a:spcAft>
              <a:buFont typeface="Wingdings" pitchFamily="2" charset="2"/>
              <a:buNone/>
              <a:defRPr/>
            </a:pPr>
            <a:r>
              <a:rPr lang="en-US" altLang="en-US" sz="1800" b="1" dirty="0" smtClean="0"/>
              <a:t>The metaphor-context complexity:</a:t>
            </a:r>
            <a:r>
              <a:rPr lang="en-US" altLang="en-US" sz="1800" dirty="0" smtClean="0"/>
              <a:t> The application of a good solution or schematic in an inappropriate context.</a:t>
            </a:r>
          </a:p>
          <a:p>
            <a:pPr fontAlgn="auto">
              <a:lnSpc>
                <a:spcPct val="80000"/>
              </a:lnSpc>
              <a:spcAft>
                <a:spcPts val="0"/>
              </a:spcAft>
              <a:buFont typeface="Wingdings" pitchFamily="2" charset="2"/>
              <a:buNone/>
              <a:defRPr/>
            </a:pPr>
            <a:endParaRPr lang="en-US" altLang="en-US" sz="1800" b="1" dirty="0" smtClean="0"/>
          </a:p>
          <a:p>
            <a:pPr fontAlgn="auto">
              <a:lnSpc>
                <a:spcPct val="80000"/>
              </a:lnSpc>
              <a:spcAft>
                <a:spcPts val="0"/>
              </a:spcAft>
              <a:buFont typeface="Wingdings" pitchFamily="2" charset="2"/>
              <a:buNone/>
              <a:defRPr/>
            </a:pPr>
            <a:r>
              <a:rPr lang="en-US" altLang="en-US" sz="900" dirty="0" smtClean="0"/>
              <a:t>Reference: </a:t>
            </a:r>
          </a:p>
          <a:p>
            <a:pPr fontAlgn="auto">
              <a:lnSpc>
                <a:spcPct val="80000"/>
              </a:lnSpc>
              <a:spcAft>
                <a:spcPts val="0"/>
              </a:spcAft>
              <a:buFont typeface="Wingdings" pitchFamily="2" charset="2"/>
              <a:buNone/>
              <a:defRPr/>
            </a:pPr>
            <a:r>
              <a:rPr lang="en-US" altLang="en-US" sz="900" dirty="0" smtClean="0"/>
              <a:t>Miles, Richard W. Fallacious Reasoning and Complexity as Root Causes of Clinical Inertia. AMDA July 2007. 8:6. 349-354.</a:t>
            </a:r>
          </a:p>
          <a:p>
            <a:pPr fontAlgn="auto">
              <a:lnSpc>
                <a:spcPct val="80000"/>
              </a:lnSpc>
              <a:spcAft>
                <a:spcPts val="0"/>
              </a:spcAft>
              <a:buFont typeface="Wingdings" pitchFamily="2" charset="2"/>
              <a:buNone/>
              <a:defRPr/>
            </a:pPr>
            <a:r>
              <a:rPr lang="en-US" altLang="en-US" sz="900" dirty="0" smtClean="0"/>
              <a:t>Campbell A. Why Good Leaders Make Bad Decisions. Harvard Business Review. Feb. 2009.</a:t>
            </a:r>
          </a:p>
          <a:p>
            <a:pPr fontAlgn="auto">
              <a:lnSpc>
                <a:spcPct val="80000"/>
              </a:lnSpc>
              <a:spcAft>
                <a:spcPts val="0"/>
              </a:spcAft>
              <a:buFont typeface="Wingdings" pitchFamily="2" charset="2"/>
              <a:buNone/>
              <a:defRPr/>
            </a:pPr>
            <a:endParaRPr lang="en-US" altLang="en-US" sz="900" b="1" dirty="0" smtClean="0"/>
          </a:p>
        </p:txBody>
      </p:sp>
      <p:sp>
        <p:nvSpPr>
          <p:cNvPr id="64516" name="Text Box 4"/>
          <p:cNvSpPr txBox="1">
            <a:spLocks noChangeArrowheads="1"/>
          </p:cNvSpPr>
          <p:nvPr/>
        </p:nvSpPr>
        <p:spPr bwMode="auto">
          <a:xfrm>
            <a:off x="609600" y="5791200"/>
            <a:ext cx="7924800" cy="488950"/>
          </a:xfrm>
          <a:prstGeom prst="rect">
            <a:avLst/>
          </a:prstGeom>
          <a:noFill/>
          <a:ln w="9525">
            <a:noFill/>
            <a:miter lim="800000"/>
            <a:headEnd/>
            <a:tailEnd/>
          </a:ln>
        </p:spPr>
        <p:txBody>
          <a:bodyPr>
            <a:spAutoFit/>
          </a:bodyPr>
          <a:lstStyle/>
          <a:p>
            <a:pPr>
              <a:spcBef>
                <a:spcPct val="50000"/>
              </a:spcBef>
            </a:pPr>
            <a:r>
              <a:rPr lang="en-US" altLang="en-US" sz="1600" b="1" baseline="-25000">
                <a:solidFill>
                  <a:srgbClr val="0070C0"/>
                </a:solidFill>
                <a:latin typeface="Times New Roman" pitchFamily="18" charset="0"/>
              </a:rPr>
              <a:t>Senior PsychCare </a:t>
            </a:r>
            <a:r>
              <a:rPr lang="en-US" altLang="en-US" sz="1600" baseline="-25000">
                <a:solidFill>
                  <a:srgbClr val="0070C0"/>
                </a:solidFill>
                <a:latin typeface="Times New Roman" pitchFamily="18" charset="0"/>
              </a:rPr>
              <a:t>in affiliation with</a:t>
            </a:r>
            <a:r>
              <a:rPr lang="en-US" altLang="en-US" sz="1600" b="1" baseline="-25000">
                <a:solidFill>
                  <a:srgbClr val="0070C0"/>
                </a:solidFill>
                <a:latin typeface="Times New Roman" pitchFamily="18" charset="0"/>
              </a:rPr>
              <a:t> Senior Psychological Care</a:t>
            </a:r>
          </a:p>
          <a:p>
            <a:pPr>
              <a:spcBef>
                <a:spcPct val="50000"/>
              </a:spcBef>
            </a:pPr>
            <a:r>
              <a:rPr lang="en-US" altLang="en-US" sz="1500" b="1" baseline="-25000">
                <a:solidFill>
                  <a:srgbClr val="0070C0"/>
                </a:solidFill>
                <a:latin typeface="Times New Roman" pitchFamily="18" charset="0"/>
              </a:rPr>
              <a:t>www.spchealth.com </a:t>
            </a:r>
            <a:endParaRPr lang="en-US" altLang="en-US" sz="1500" baseline="-25000">
              <a:solidFill>
                <a:srgbClr val="0070C0"/>
              </a:solidFill>
              <a:latin typeface="Times New Roman" pitchFamily="18" charset="0"/>
            </a:endParaRPr>
          </a:p>
        </p:txBody>
      </p:sp>
      <p:sp>
        <p:nvSpPr>
          <p:cNvPr id="64517" name="Freeform 7"/>
          <p:cNvSpPr>
            <a:spLocks/>
          </p:cNvSpPr>
          <p:nvPr/>
        </p:nvSpPr>
        <p:spPr bwMode="auto">
          <a:xfrm>
            <a:off x="889000" y="2284413"/>
            <a:ext cx="231775" cy="304800"/>
          </a:xfrm>
          <a:custGeom>
            <a:avLst/>
            <a:gdLst>
              <a:gd name="T0" fmla="*/ 2147483647 w 290"/>
              <a:gd name="T1" fmla="*/ 0 h 192"/>
              <a:gd name="T2" fmla="*/ 2147483647 w 290"/>
              <a:gd name="T3" fmla="*/ 0 h 192"/>
              <a:gd name="T4" fmla="*/ 0 w 290"/>
              <a:gd name="T5" fmla="*/ 2147483647 h 192"/>
              <a:gd name="T6" fmla="*/ 2147483647 w 290"/>
              <a:gd name="T7" fmla="*/ 2147483647 h 192"/>
              <a:gd name="T8" fmla="*/ 2147483647 w 290"/>
              <a:gd name="T9" fmla="*/ 2147483647 h 192"/>
              <a:gd name="T10" fmla="*/ 0 60000 65536"/>
              <a:gd name="T11" fmla="*/ 0 60000 65536"/>
              <a:gd name="T12" fmla="*/ 0 60000 65536"/>
              <a:gd name="T13" fmla="*/ 0 60000 65536"/>
              <a:gd name="T14" fmla="*/ 0 60000 65536"/>
              <a:gd name="T15" fmla="*/ 0 w 290"/>
              <a:gd name="T16" fmla="*/ 0 h 192"/>
              <a:gd name="T17" fmla="*/ 290 w 290"/>
              <a:gd name="T18" fmla="*/ 192 h 192"/>
            </a:gdLst>
            <a:ahLst/>
            <a:cxnLst>
              <a:cxn ang="T10">
                <a:pos x="T0" y="T1"/>
              </a:cxn>
              <a:cxn ang="T11">
                <a:pos x="T2" y="T3"/>
              </a:cxn>
              <a:cxn ang="T12">
                <a:pos x="T4" y="T5"/>
              </a:cxn>
              <a:cxn ang="T13">
                <a:pos x="T6" y="T7"/>
              </a:cxn>
              <a:cxn ang="T14">
                <a:pos x="T8" y="T9"/>
              </a:cxn>
            </a:cxnLst>
            <a:rect l="T15" t="T16" r="T17" b="T18"/>
            <a:pathLst>
              <a:path w="290" h="192">
                <a:moveTo>
                  <a:pt x="288" y="0"/>
                </a:moveTo>
                <a:lnTo>
                  <a:pt x="1" y="0"/>
                </a:lnTo>
                <a:lnTo>
                  <a:pt x="0" y="124"/>
                </a:lnTo>
                <a:lnTo>
                  <a:pt x="1" y="192"/>
                </a:lnTo>
                <a:lnTo>
                  <a:pt x="290" y="192"/>
                </a:lnTo>
              </a:path>
            </a:pathLst>
          </a:custGeom>
          <a:noFill/>
          <a:ln w="9525">
            <a:solidFill>
              <a:srgbClr val="FF0000"/>
            </a:solidFill>
            <a:round/>
            <a:headEnd type="triangle" w="med" len="sm"/>
            <a:tailEnd type="triangle" w="med" len="sm"/>
          </a:ln>
        </p:spPr>
        <p:txBody>
          <a:bodyPr/>
          <a:lstStyle/>
          <a:p>
            <a:endParaRPr lang="en-US"/>
          </a:p>
        </p:txBody>
      </p:sp>
      <p:sp>
        <p:nvSpPr>
          <p:cNvPr id="64518" name="Freeform 10"/>
          <p:cNvSpPr>
            <a:spLocks/>
          </p:cNvSpPr>
          <p:nvPr/>
        </p:nvSpPr>
        <p:spPr bwMode="auto">
          <a:xfrm>
            <a:off x="889000" y="4038600"/>
            <a:ext cx="228600" cy="762000"/>
          </a:xfrm>
          <a:custGeom>
            <a:avLst/>
            <a:gdLst>
              <a:gd name="T0" fmla="*/ 2147483647 w 290"/>
              <a:gd name="T1" fmla="*/ 0 h 192"/>
              <a:gd name="T2" fmla="*/ 2147483647 w 290"/>
              <a:gd name="T3" fmla="*/ 0 h 192"/>
              <a:gd name="T4" fmla="*/ 0 w 290"/>
              <a:gd name="T5" fmla="*/ 2147483647 h 192"/>
              <a:gd name="T6" fmla="*/ 2147483647 w 290"/>
              <a:gd name="T7" fmla="*/ 2147483647 h 192"/>
              <a:gd name="T8" fmla="*/ 2147483647 w 290"/>
              <a:gd name="T9" fmla="*/ 2147483647 h 192"/>
              <a:gd name="T10" fmla="*/ 0 60000 65536"/>
              <a:gd name="T11" fmla="*/ 0 60000 65536"/>
              <a:gd name="T12" fmla="*/ 0 60000 65536"/>
              <a:gd name="T13" fmla="*/ 0 60000 65536"/>
              <a:gd name="T14" fmla="*/ 0 60000 65536"/>
              <a:gd name="T15" fmla="*/ 0 w 290"/>
              <a:gd name="T16" fmla="*/ 0 h 192"/>
              <a:gd name="T17" fmla="*/ 290 w 290"/>
              <a:gd name="T18" fmla="*/ 192 h 192"/>
            </a:gdLst>
            <a:ahLst/>
            <a:cxnLst>
              <a:cxn ang="T10">
                <a:pos x="T0" y="T1"/>
              </a:cxn>
              <a:cxn ang="T11">
                <a:pos x="T2" y="T3"/>
              </a:cxn>
              <a:cxn ang="T12">
                <a:pos x="T4" y="T5"/>
              </a:cxn>
              <a:cxn ang="T13">
                <a:pos x="T6" y="T7"/>
              </a:cxn>
              <a:cxn ang="T14">
                <a:pos x="T8" y="T9"/>
              </a:cxn>
            </a:cxnLst>
            <a:rect l="T15" t="T16" r="T17" b="T18"/>
            <a:pathLst>
              <a:path w="290" h="192">
                <a:moveTo>
                  <a:pt x="288" y="0"/>
                </a:moveTo>
                <a:lnTo>
                  <a:pt x="1" y="0"/>
                </a:lnTo>
                <a:lnTo>
                  <a:pt x="0" y="124"/>
                </a:lnTo>
                <a:lnTo>
                  <a:pt x="1" y="192"/>
                </a:lnTo>
                <a:lnTo>
                  <a:pt x="290" y="192"/>
                </a:lnTo>
              </a:path>
            </a:pathLst>
          </a:custGeom>
          <a:noFill/>
          <a:ln w="9525">
            <a:solidFill>
              <a:srgbClr val="FF0000"/>
            </a:solidFill>
            <a:round/>
            <a:headEnd type="triangle" w="med" len="sm"/>
            <a:tailEnd type="triangle" w="med" len="sm"/>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2"/>
          <a:srcRect/>
          <a:stretch>
            <a:fillRect/>
          </a:stretch>
        </p:blipFill>
        <p:spPr bwMode="auto">
          <a:xfrm>
            <a:off x="0" y="12700"/>
            <a:ext cx="9144000" cy="2044700"/>
          </a:xfrm>
          <a:prstGeom prst="rect">
            <a:avLst/>
          </a:prstGeom>
          <a:noFill/>
          <a:ln w="9525">
            <a:noFill/>
            <a:miter lim="800000"/>
            <a:headEnd/>
            <a:tailEnd/>
          </a:ln>
        </p:spPr>
      </p:pic>
      <p:sp>
        <p:nvSpPr>
          <p:cNvPr id="2" name="Title 1"/>
          <p:cNvSpPr>
            <a:spLocks noGrp="1"/>
          </p:cNvSpPr>
          <p:nvPr>
            <p:ph type="title"/>
          </p:nvPr>
        </p:nvSpPr>
        <p:spPr>
          <a:xfrm>
            <a:off x="609600" y="228600"/>
            <a:ext cx="8229600" cy="1143000"/>
          </a:xfrm>
        </p:spPr>
        <p:txBody>
          <a:bodyPr rtlCol="0">
            <a:noAutofit/>
          </a:bodyPr>
          <a:lstStyle/>
          <a:p>
            <a:pPr fontAlgn="auto">
              <a:spcAft>
                <a:spcPts val="0"/>
              </a:spcAft>
              <a:defRPr/>
            </a:pPr>
            <a:r>
              <a:rPr lang="en-US" sz="3600" dirty="0" err="1" smtClean="0">
                <a:solidFill>
                  <a:schemeClr val="bg1"/>
                </a:solidFill>
                <a:latin typeface="+mn-lt"/>
              </a:rPr>
              <a:t>MediPsych</a:t>
            </a:r>
            <a:r>
              <a:rPr lang="en-US" sz="3600" dirty="0" smtClean="0">
                <a:solidFill>
                  <a:schemeClr val="bg1"/>
                </a:solidFill>
                <a:latin typeface="+mn-lt"/>
              </a:rPr>
              <a:t> in </a:t>
            </a:r>
            <a:r>
              <a:rPr lang="en-US" sz="3600" dirty="0" err="1" smtClean="0">
                <a:solidFill>
                  <a:schemeClr val="bg1"/>
                </a:solidFill>
                <a:latin typeface="+mn-lt"/>
              </a:rPr>
              <a:t>affliation</a:t>
            </a:r>
            <a:r>
              <a:rPr lang="en-US" sz="3600" dirty="0" smtClean="0">
                <a:solidFill>
                  <a:schemeClr val="bg1"/>
                </a:solidFill>
                <a:latin typeface="+mn-lt"/>
              </a:rPr>
              <a:t> with Senior </a:t>
            </a:r>
            <a:r>
              <a:rPr lang="en-US" sz="3600" dirty="0" err="1" smtClean="0">
                <a:solidFill>
                  <a:schemeClr val="bg1"/>
                </a:solidFill>
                <a:latin typeface="+mn-lt"/>
              </a:rPr>
              <a:t>Psychcare</a:t>
            </a:r>
            <a:r>
              <a:rPr lang="en-US" sz="3600" dirty="0" smtClean="0">
                <a:solidFill>
                  <a:schemeClr val="bg1"/>
                </a:solidFill>
                <a:latin typeface="+mn-lt"/>
              </a:rPr>
              <a:t> and Senior Psychological Care</a:t>
            </a:r>
            <a:endParaRPr lang="en-US" sz="3600" dirty="0">
              <a:solidFill>
                <a:schemeClr val="bg1"/>
              </a:solidFill>
              <a:latin typeface="+mn-lt"/>
            </a:endParaRPr>
          </a:p>
        </p:txBody>
      </p:sp>
      <p:sp>
        <p:nvSpPr>
          <p:cNvPr id="3" name="Content Placeholder 2"/>
          <p:cNvSpPr>
            <a:spLocks noGrp="1"/>
          </p:cNvSpPr>
          <p:nvPr>
            <p:ph idx="1"/>
          </p:nvPr>
        </p:nvSpPr>
        <p:spPr>
          <a:xfrm>
            <a:off x="457200" y="2286000"/>
            <a:ext cx="8229600" cy="3886200"/>
          </a:xfrm>
        </p:spPr>
        <p:txBody>
          <a:bodyPr rtlCol="0">
            <a:normAutofit fontScale="85000" lnSpcReduction="20000"/>
          </a:bodyPr>
          <a:lstStyle/>
          <a:p>
            <a:pPr fontAlgn="auto">
              <a:spcAft>
                <a:spcPts val="0"/>
              </a:spcAft>
              <a:buFont typeface="Arial" panose="020B0604020202020204" pitchFamily="34" charset="0"/>
              <a:buChar char="•"/>
              <a:defRPr/>
            </a:pPr>
            <a:endParaRPr lang="en-US" altLang="en-US" dirty="0" smtClean="0">
              <a:solidFill>
                <a:srgbClr val="FF0000"/>
              </a:solidFill>
            </a:endParaRPr>
          </a:p>
          <a:p>
            <a:pPr fontAlgn="auto">
              <a:spcAft>
                <a:spcPts val="0"/>
              </a:spcAft>
              <a:buFont typeface="Arial" panose="020B0604020202020204" pitchFamily="34" charset="0"/>
              <a:buChar char="•"/>
              <a:defRPr/>
            </a:pPr>
            <a:r>
              <a:rPr lang="en-US" altLang="en-US" sz="4300" dirty="0" smtClean="0">
                <a:solidFill>
                  <a:srgbClr val="0070C0"/>
                </a:solidFill>
              </a:rPr>
              <a:t>Our Mission</a:t>
            </a:r>
            <a:r>
              <a:rPr lang="en-US" altLang="en-US" sz="4300" dirty="0">
                <a:solidFill>
                  <a:srgbClr val="0070C0"/>
                </a:solidFill>
              </a:rPr>
              <a:t>: A better quality of life for seniors, our staff and </a:t>
            </a:r>
            <a:r>
              <a:rPr lang="en-US" altLang="en-US" sz="4300" dirty="0" smtClean="0">
                <a:solidFill>
                  <a:srgbClr val="0070C0"/>
                </a:solidFill>
              </a:rPr>
              <a:t>others</a:t>
            </a:r>
          </a:p>
          <a:p>
            <a:pPr fontAlgn="auto">
              <a:spcAft>
                <a:spcPts val="0"/>
              </a:spcAft>
              <a:buFont typeface="Arial" panose="020B0604020202020204" pitchFamily="34" charset="0"/>
              <a:buChar char="•"/>
              <a:defRPr/>
            </a:pPr>
            <a:endParaRPr lang="en-US" altLang="en-US" sz="4300" dirty="0" smtClean="0">
              <a:solidFill>
                <a:srgbClr val="0070C0"/>
              </a:solidFill>
            </a:endParaRPr>
          </a:p>
          <a:p>
            <a:pPr fontAlgn="auto">
              <a:spcAft>
                <a:spcPts val="0"/>
              </a:spcAft>
              <a:buFont typeface="Arial" panose="020B0604020202020204" pitchFamily="34" charset="0"/>
              <a:buChar char="•"/>
              <a:defRPr/>
            </a:pPr>
            <a:r>
              <a:rPr lang="en-US" altLang="en-US" sz="4300" dirty="0" smtClean="0">
                <a:solidFill>
                  <a:srgbClr val="0070C0"/>
                </a:solidFill>
              </a:rPr>
              <a:t>Our Vision</a:t>
            </a:r>
            <a:r>
              <a:rPr lang="en-US" altLang="en-US" sz="4300" dirty="0">
                <a:solidFill>
                  <a:srgbClr val="0070C0"/>
                </a:solidFill>
              </a:rPr>
              <a:t>: To be the leaders in mental healthcare of </a:t>
            </a:r>
            <a:r>
              <a:rPr lang="en-US" altLang="en-US" sz="4300" dirty="0" smtClean="0">
                <a:solidFill>
                  <a:srgbClr val="0070C0"/>
                </a:solidFill>
              </a:rPr>
              <a:t>seniors</a:t>
            </a:r>
          </a:p>
          <a:p>
            <a:pPr marL="0" indent="0" algn="ctr" fontAlgn="auto">
              <a:spcAft>
                <a:spcPts val="0"/>
              </a:spcAft>
              <a:buFont typeface="Arial" panose="020B0604020202020204" pitchFamily="34" charset="0"/>
              <a:buNone/>
              <a:defRPr/>
            </a:pPr>
            <a:endParaRPr lang="en-US" sz="2600" dirty="0" smtClean="0"/>
          </a:p>
          <a:p>
            <a:pPr marL="0" indent="0" algn="ctr" fontAlgn="auto">
              <a:spcAft>
                <a:spcPts val="0"/>
              </a:spcAft>
              <a:buFont typeface="Arial" panose="020B0604020202020204" pitchFamily="34" charset="0"/>
              <a:buNone/>
              <a:defRPr/>
            </a:pPr>
            <a:r>
              <a:rPr lang="en-US" sz="2600" dirty="0" smtClean="0"/>
              <a:t>~</a:t>
            </a:r>
            <a:r>
              <a:rPr lang="en-US" sz="2600" dirty="0" err="1" smtClean="0">
                <a:cs typeface="Times New Roman" panose="02020603050405020304" pitchFamily="18" charset="0"/>
              </a:rPr>
              <a:t>Houston~Dallas~Fort</a:t>
            </a:r>
            <a:r>
              <a:rPr lang="en-US" sz="2600" dirty="0" smtClean="0">
                <a:cs typeface="Times New Roman" panose="02020603050405020304" pitchFamily="18" charset="0"/>
              </a:rPr>
              <a:t> </a:t>
            </a:r>
            <a:r>
              <a:rPr lang="en-US" sz="2600" dirty="0" err="1" smtClean="0">
                <a:cs typeface="Times New Roman" panose="02020603050405020304" pitchFamily="18" charset="0"/>
              </a:rPr>
              <a:t>Worth~San</a:t>
            </a:r>
            <a:r>
              <a:rPr lang="en-US" sz="2600" dirty="0" smtClean="0">
                <a:cs typeface="Times New Roman" panose="02020603050405020304" pitchFamily="18" charset="0"/>
              </a:rPr>
              <a:t> </a:t>
            </a:r>
            <a:r>
              <a:rPr lang="en-US" sz="2600" dirty="0" err="1" smtClean="0">
                <a:cs typeface="Times New Roman" panose="02020603050405020304" pitchFamily="18" charset="0"/>
              </a:rPr>
              <a:t>Antonio~Beaumont~Austin</a:t>
            </a:r>
            <a:r>
              <a:rPr lang="en-US" sz="2600" dirty="0" smtClean="0">
                <a:cs typeface="Times New Roman" panose="02020603050405020304" pitchFamily="18" charset="0"/>
              </a:rPr>
              <a:t>~</a:t>
            </a:r>
            <a:endParaRPr lang="en-US" sz="2600" dirty="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A809D53-B180-45D8-A21F-8B2C63297CD4}" type="slidenum">
              <a:rPr lang="en-US"/>
              <a:pPr>
                <a:defRPr/>
              </a:pPr>
              <a:t>40</a:t>
            </a:fld>
            <a:endParaRPr lang="en-US" dirty="0"/>
          </a:p>
        </p:txBody>
      </p:sp>
      <p:sp>
        <p:nvSpPr>
          <p:cNvPr id="66562" name="Rectangle 2"/>
          <p:cNvSpPr>
            <a:spLocks noGrp="1" noChangeArrowheads="1"/>
          </p:cNvSpPr>
          <p:nvPr>
            <p:ph type="title"/>
          </p:nvPr>
        </p:nvSpPr>
        <p:spPr/>
        <p:txBody>
          <a:bodyPr/>
          <a:lstStyle/>
          <a:p>
            <a:r>
              <a:rPr lang="en-US" altLang="en-US" sz="2400" i="1" smtClean="0">
                <a:solidFill>
                  <a:srgbClr val="002060"/>
                </a:solidFill>
                <a:latin typeface="Times New Roman" pitchFamily="18" charset="0"/>
              </a:rPr>
              <a:t>Practical Reasons why we fail in management of   </a:t>
            </a:r>
            <a:r>
              <a:rPr lang="en-US" altLang="en-US" sz="2400" smtClean="0">
                <a:solidFill>
                  <a:srgbClr val="002060"/>
                </a:solidFill>
                <a:latin typeface="Times New Roman" pitchFamily="18" charset="0"/>
              </a:rPr>
              <a:t>Behavioral Problems </a:t>
            </a:r>
            <a:br>
              <a:rPr lang="en-US" altLang="en-US" sz="2400" smtClean="0">
                <a:solidFill>
                  <a:srgbClr val="002060"/>
                </a:solidFill>
                <a:latin typeface="Times New Roman" pitchFamily="18" charset="0"/>
              </a:rPr>
            </a:br>
            <a:r>
              <a:rPr lang="en-US" altLang="en-US" sz="2000" smtClean="0">
                <a:solidFill>
                  <a:srgbClr val="002060"/>
                </a:solidFill>
                <a:latin typeface="Times New Roman" pitchFamily="18" charset="0"/>
              </a:rPr>
              <a:t>Mistakes in Logical Thinking: Common Fallacies in Treating Chronic Diseases</a:t>
            </a:r>
          </a:p>
        </p:txBody>
      </p:sp>
      <p:sp>
        <p:nvSpPr>
          <p:cNvPr id="66563" name="Rectangle 3"/>
          <p:cNvSpPr>
            <a:spLocks noGrp="1" noChangeArrowheads="1"/>
          </p:cNvSpPr>
          <p:nvPr>
            <p:ph type="body" idx="1"/>
          </p:nvPr>
        </p:nvSpPr>
        <p:spPr>
          <a:xfrm>
            <a:off x="914400" y="1600200"/>
            <a:ext cx="7543800" cy="4495800"/>
          </a:xfrm>
        </p:spPr>
        <p:txBody>
          <a:bodyPr/>
          <a:lstStyle/>
          <a:p>
            <a:pPr>
              <a:lnSpc>
                <a:spcPct val="80000"/>
              </a:lnSpc>
              <a:buFont typeface="Wingdings" pitchFamily="2" charset="2"/>
              <a:buNone/>
            </a:pPr>
            <a:r>
              <a:rPr lang="en-US" sz="1300" b="1" smtClean="0">
                <a:solidFill>
                  <a:srgbClr val="0070C0"/>
                </a:solidFill>
              </a:rPr>
              <a:t>Patient Factors and Underservice</a:t>
            </a:r>
          </a:p>
          <a:p>
            <a:pPr>
              <a:lnSpc>
                <a:spcPct val="80000"/>
              </a:lnSpc>
            </a:pPr>
            <a:r>
              <a:rPr lang="en-US" sz="1300" smtClean="0">
                <a:solidFill>
                  <a:srgbClr val="0070C0"/>
                </a:solidFill>
              </a:rPr>
              <a:t>Presence of multiple comorbidities</a:t>
            </a:r>
          </a:p>
          <a:p>
            <a:pPr>
              <a:lnSpc>
                <a:spcPct val="80000"/>
              </a:lnSpc>
            </a:pPr>
            <a:r>
              <a:rPr lang="en-US" sz="1300" smtClean="0">
                <a:solidFill>
                  <a:srgbClr val="0070C0"/>
                </a:solidFill>
              </a:rPr>
              <a:t>Low socioeconomic status</a:t>
            </a:r>
          </a:p>
          <a:p>
            <a:pPr>
              <a:lnSpc>
                <a:spcPct val="80000"/>
              </a:lnSpc>
            </a:pPr>
            <a:r>
              <a:rPr lang="en-US" sz="1300" smtClean="0">
                <a:solidFill>
                  <a:srgbClr val="0070C0"/>
                </a:solidFill>
              </a:rPr>
              <a:t>Advancing age</a:t>
            </a:r>
          </a:p>
          <a:p>
            <a:pPr>
              <a:lnSpc>
                <a:spcPct val="80000"/>
              </a:lnSpc>
            </a:pPr>
            <a:r>
              <a:rPr lang="en-US" sz="1300" smtClean="0">
                <a:solidFill>
                  <a:srgbClr val="0070C0"/>
                </a:solidFill>
              </a:rPr>
              <a:t>Feminine gender</a:t>
            </a:r>
          </a:p>
          <a:p>
            <a:pPr>
              <a:lnSpc>
                <a:spcPct val="80000"/>
              </a:lnSpc>
            </a:pPr>
            <a:r>
              <a:rPr lang="en-US" sz="1300" smtClean="0">
                <a:solidFill>
                  <a:srgbClr val="0070C0"/>
                </a:solidFill>
              </a:rPr>
              <a:t>Low medical literacy</a:t>
            </a:r>
          </a:p>
          <a:p>
            <a:pPr>
              <a:lnSpc>
                <a:spcPct val="80000"/>
              </a:lnSpc>
            </a:pPr>
            <a:r>
              <a:rPr lang="en-US" sz="1300" smtClean="0">
                <a:solidFill>
                  <a:srgbClr val="0070C0"/>
                </a:solidFill>
              </a:rPr>
              <a:t>Lack of access to health care</a:t>
            </a:r>
          </a:p>
          <a:p>
            <a:pPr>
              <a:lnSpc>
                <a:spcPct val="80000"/>
              </a:lnSpc>
            </a:pPr>
            <a:r>
              <a:rPr lang="en-US" sz="1300" smtClean="0">
                <a:solidFill>
                  <a:srgbClr val="0070C0"/>
                </a:solidFill>
              </a:rPr>
              <a:t>Patient non-adherence, non-compliance</a:t>
            </a:r>
          </a:p>
          <a:p>
            <a:pPr>
              <a:lnSpc>
                <a:spcPct val="80000"/>
              </a:lnSpc>
              <a:buFont typeface="Wingdings" pitchFamily="2" charset="2"/>
              <a:buNone/>
            </a:pPr>
            <a:r>
              <a:rPr lang="en-US" sz="1300" b="1" smtClean="0">
                <a:solidFill>
                  <a:srgbClr val="FF0000"/>
                </a:solidFill>
              </a:rPr>
              <a:t>Physician factors and Underservice</a:t>
            </a:r>
          </a:p>
          <a:p>
            <a:pPr>
              <a:lnSpc>
                <a:spcPct val="80000"/>
              </a:lnSpc>
            </a:pPr>
            <a:r>
              <a:rPr lang="en-US" sz="1300" smtClean="0">
                <a:solidFill>
                  <a:srgbClr val="FF0000"/>
                </a:solidFill>
              </a:rPr>
              <a:t>Clinical inertia</a:t>
            </a:r>
          </a:p>
          <a:p>
            <a:pPr>
              <a:lnSpc>
                <a:spcPct val="80000"/>
              </a:lnSpc>
            </a:pPr>
            <a:r>
              <a:rPr lang="en-US" sz="1300" smtClean="0">
                <a:solidFill>
                  <a:srgbClr val="FF0000"/>
                </a:solidFill>
              </a:rPr>
              <a:t>Fallacious reasoning</a:t>
            </a:r>
          </a:p>
          <a:p>
            <a:pPr>
              <a:lnSpc>
                <a:spcPct val="80000"/>
              </a:lnSpc>
            </a:pPr>
            <a:r>
              <a:rPr lang="en-US" sz="1300" smtClean="0">
                <a:solidFill>
                  <a:srgbClr val="FF0000"/>
                </a:solidFill>
              </a:rPr>
              <a:t>Ageism</a:t>
            </a:r>
          </a:p>
          <a:p>
            <a:pPr>
              <a:lnSpc>
                <a:spcPct val="80000"/>
              </a:lnSpc>
            </a:pPr>
            <a:r>
              <a:rPr lang="en-US" sz="1300" smtClean="0">
                <a:solidFill>
                  <a:srgbClr val="FF0000"/>
                </a:solidFill>
              </a:rPr>
              <a:t>The dual task theory</a:t>
            </a:r>
          </a:p>
          <a:p>
            <a:pPr>
              <a:lnSpc>
                <a:spcPct val="80000"/>
              </a:lnSpc>
            </a:pPr>
            <a:r>
              <a:rPr lang="en-US" sz="1300" smtClean="0">
                <a:solidFill>
                  <a:srgbClr val="FF0000"/>
                </a:solidFill>
              </a:rPr>
              <a:t>Tendencies to underestimate benefits of treatment</a:t>
            </a:r>
          </a:p>
          <a:p>
            <a:pPr>
              <a:lnSpc>
                <a:spcPct val="80000"/>
              </a:lnSpc>
            </a:pPr>
            <a:r>
              <a:rPr lang="en-US" sz="1300" smtClean="0">
                <a:solidFill>
                  <a:srgbClr val="FF0000"/>
                </a:solidFill>
              </a:rPr>
              <a:t>Tendencies to overestimate adverse effects of treatment</a:t>
            </a:r>
          </a:p>
          <a:p>
            <a:pPr>
              <a:lnSpc>
                <a:spcPct val="80000"/>
              </a:lnSpc>
              <a:buFont typeface="Wingdings" pitchFamily="2" charset="2"/>
              <a:buNone/>
            </a:pPr>
            <a:r>
              <a:rPr lang="en-US" sz="1300" b="1" smtClean="0">
                <a:solidFill>
                  <a:srgbClr val="FF0000"/>
                </a:solidFill>
              </a:rPr>
              <a:t>System factors and Underservice</a:t>
            </a:r>
          </a:p>
          <a:p>
            <a:pPr>
              <a:lnSpc>
                <a:spcPct val="80000"/>
              </a:lnSpc>
            </a:pPr>
            <a:r>
              <a:rPr lang="en-US" sz="1300" smtClean="0">
                <a:solidFill>
                  <a:srgbClr val="FF0000"/>
                </a:solidFill>
              </a:rPr>
              <a:t>System of compensation</a:t>
            </a:r>
          </a:p>
          <a:p>
            <a:pPr>
              <a:lnSpc>
                <a:spcPct val="80000"/>
              </a:lnSpc>
            </a:pPr>
            <a:r>
              <a:rPr lang="en-US" sz="1300" smtClean="0">
                <a:solidFill>
                  <a:srgbClr val="FF0000"/>
                </a:solidFill>
              </a:rPr>
              <a:t>Defensive medical record keeping</a:t>
            </a:r>
          </a:p>
          <a:p>
            <a:pPr>
              <a:lnSpc>
                <a:spcPct val="80000"/>
              </a:lnSpc>
            </a:pPr>
            <a:r>
              <a:rPr lang="en-US" sz="1300" smtClean="0">
                <a:solidFill>
                  <a:srgbClr val="FF0000"/>
                </a:solidFill>
              </a:rPr>
              <a:t>Lack of training to manage multiple comorbidities</a:t>
            </a:r>
          </a:p>
          <a:p>
            <a:pPr>
              <a:lnSpc>
                <a:spcPct val="80000"/>
              </a:lnSpc>
              <a:buFont typeface="Wingdings" pitchFamily="2" charset="2"/>
              <a:buNone/>
            </a:pPr>
            <a:endParaRPr lang="en-US" sz="1300" smtClean="0"/>
          </a:p>
          <a:p>
            <a:pPr>
              <a:lnSpc>
                <a:spcPct val="80000"/>
              </a:lnSpc>
              <a:buFont typeface="Wingdings" pitchFamily="2" charset="2"/>
              <a:buNone/>
            </a:pPr>
            <a:r>
              <a:rPr lang="en-US" sz="1000" smtClean="0"/>
              <a:t>Reference: Miles, Richard W. Fallacious Reasoning and Complexity as Root Causes of Clinical Inertia. AMDA July 2007. 8:6. 349-354. </a:t>
            </a:r>
            <a:r>
              <a:rPr lang="en-US" sz="2400" smtClean="0"/>
              <a:t> </a:t>
            </a:r>
          </a:p>
        </p:txBody>
      </p:sp>
      <p:sp>
        <p:nvSpPr>
          <p:cNvPr id="66564" name="Text Box 4"/>
          <p:cNvSpPr txBox="1">
            <a:spLocks noChangeArrowheads="1"/>
          </p:cNvSpPr>
          <p:nvPr/>
        </p:nvSpPr>
        <p:spPr bwMode="auto">
          <a:xfrm>
            <a:off x="685800" y="6080125"/>
            <a:ext cx="7924800" cy="488950"/>
          </a:xfrm>
          <a:prstGeom prst="rect">
            <a:avLst/>
          </a:prstGeom>
          <a:noFill/>
          <a:ln w="9525">
            <a:noFill/>
            <a:miter lim="800000"/>
            <a:headEnd/>
            <a:tailEnd/>
          </a:ln>
        </p:spPr>
        <p:txBody>
          <a:bodyPr>
            <a:spAutoFit/>
          </a:bodyPr>
          <a:lstStyle/>
          <a:p>
            <a:pPr>
              <a:spcBef>
                <a:spcPct val="50000"/>
              </a:spcBef>
            </a:pPr>
            <a:r>
              <a:rPr lang="en-US" altLang="en-US" sz="1600" b="1" baseline="-25000">
                <a:solidFill>
                  <a:srgbClr val="0070C0"/>
                </a:solidFill>
                <a:latin typeface="Times New Roman" pitchFamily="18" charset="0"/>
              </a:rPr>
              <a:t>Senior PsychCare </a:t>
            </a:r>
            <a:r>
              <a:rPr lang="en-US" altLang="en-US" sz="1600" baseline="-25000">
                <a:solidFill>
                  <a:srgbClr val="0070C0"/>
                </a:solidFill>
                <a:latin typeface="Times New Roman" pitchFamily="18" charset="0"/>
              </a:rPr>
              <a:t>in affiliation with</a:t>
            </a:r>
            <a:r>
              <a:rPr lang="en-US" altLang="en-US" sz="1600" b="1" baseline="-25000">
                <a:solidFill>
                  <a:srgbClr val="0070C0"/>
                </a:solidFill>
                <a:latin typeface="Times New Roman" pitchFamily="18" charset="0"/>
              </a:rPr>
              <a:t> Senior Psychological Care</a:t>
            </a:r>
          </a:p>
          <a:p>
            <a:pPr>
              <a:spcBef>
                <a:spcPct val="50000"/>
              </a:spcBef>
            </a:pPr>
            <a:r>
              <a:rPr lang="en-US" altLang="en-US" sz="1500" b="1" baseline="-25000">
                <a:solidFill>
                  <a:srgbClr val="0070C0"/>
                </a:solidFill>
                <a:latin typeface="Times New Roman" pitchFamily="18" charset="0"/>
              </a:rPr>
              <a:t>www.spchealth.com </a:t>
            </a:r>
            <a:endParaRPr lang="en-US" altLang="en-US" sz="1500" baseline="-25000">
              <a:solidFill>
                <a:srgbClr val="0070C0"/>
              </a:solidFill>
              <a:latin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85385E3-C55E-487A-B64F-BE370F6D8FA4}" type="slidenum">
              <a:rPr lang="en-US"/>
              <a:pPr>
                <a:defRPr/>
              </a:pPr>
              <a:t>41</a:t>
            </a:fld>
            <a:endParaRPr lang="en-US" dirty="0"/>
          </a:p>
        </p:txBody>
      </p:sp>
      <p:sp>
        <p:nvSpPr>
          <p:cNvPr id="74755" name="Rectangle 2"/>
          <p:cNvSpPr>
            <a:spLocks noGrp="1" noChangeArrowheads="1"/>
          </p:cNvSpPr>
          <p:nvPr>
            <p:ph type="title"/>
          </p:nvPr>
        </p:nvSpPr>
        <p:spPr>
          <a:xfrm>
            <a:off x="1066800" y="228600"/>
            <a:ext cx="7543800" cy="1431925"/>
          </a:xfrm>
          <a:noFill/>
          <a:ln/>
          <a:effectLst>
            <a:glow rad="228600">
              <a:schemeClr val="accent6">
                <a:satMod val="175000"/>
                <a:alpha val="40000"/>
              </a:schemeClr>
            </a:glow>
          </a:effectLst>
        </p:spPr>
        <p:txBody>
          <a:bodyPr rtlCol="0">
            <a:normAutofit/>
          </a:bodyPr>
          <a:lstStyle/>
          <a:p>
            <a:pPr fontAlgn="auto">
              <a:spcAft>
                <a:spcPts val="0"/>
              </a:spcAft>
              <a:defRPr/>
            </a:pPr>
            <a:r>
              <a:rPr lang="en-US" altLang="en-US" sz="3600" dirty="0" smtClean="0">
                <a:solidFill>
                  <a:srgbClr val="FF0000"/>
                </a:solidFill>
                <a:latin typeface="Times New Roman" pitchFamily="18" charset="0"/>
              </a:rPr>
              <a:t>Clinical Mistakes in  Logical Thinking</a:t>
            </a:r>
          </a:p>
        </p:txBody>
      </p:sp>
      <p:sp>
        <p:nvSpPr>
          <p:cNvPr id="74756" name="Rectangle 3"/>
          <p:cNvSpPr>
            <a:spLocks noGrp="1" noChangeArrowheads="1"/>
          </p:cNvSpPr>
          <p:nvPr>
            <p:ph type="body" idx="1"/>
          </p:nvPr>
        </p:nvSpPr>
        <p:spPr>
          <a:xfrm>
            <a:off x="990600" y="1295400"/>
            <a:ext cx="7543800" cy="4414966"/>
          </a:xfrm>
          <a:solidFill>
            <a:srgbClr val="CCECFF"/>
          </a:solidFill>
          <a:ln w="19050">
            <a:solidFill>
              <a:schemeClr val="tx1"/>
            </a:solidFill>
          </a:ln>
          <a:effectLst>
            <a:glow rad="228600">
              <a:schemeClr val="accent6">
                <a:satMod val="175000"/>
                <a:alpha val="40000"/>
              </a:schemeClr>
            </a:glow>
          </a:effectLst>
        </p:spPr>
        <p:txBody>
          <a:bodyPr rtlCol="0">
            <a:normAutofit fontScale="92500" lnSpcReduction="20000"/>
          </a:bodyPr>
          <a:lstStyle/>
          <a:p>
            <a:pPr fontAlgn="auto">
              <a:lnSpc>
                <a:spcPct val="80000"/>
              </a:lnSpc>
              <a:spcAft>
                <a:spcPts val="0"/>
              </a:spcAft>
              <a:buFont typeface="Arial" panose="020B0604020202020204" pitchFamily="34" charset="0"/>
              <a:buChar char="•"/>
              <a:defRPr/>
            </a:pPr>
            <a:endParaRPr lang="en-US" altLang="en-US" sz="2100" dirty="0" smtClean="0"/>
          </a:p>
          <a:p>
            <a:pPr fontAlgn="auto">
              <a:lnSpc>
                <a:spcPct val="80000"/>
              </a:lnSpc>
              <a:spcAft>
                <a:spcPts val="0"/>
              </a:spcAft>
              <a:buFont typeface="Arial" panose="020B0604020202020204" pitchFamily="34" charset="0"/>
              <a:buChar char="•"/>
              <a:defRPr/>
            </a:pPr>
            <a:endParaRPr lang="en-US" altLang="en-US" sz="2100" dirty="0" smtClean="0"/>
          </a:p>
          <a:p>
            <a:pPr fontAlgn="auto">
              <a:lnSpc>
                <a:spcPct val="80000"/>
              </a:lnSpc>
              <a:spcAft>
                <a:spcPts val="0"/>
              </a:spcAft>
              <a:buFont typeface="Arial" panose="020B0604020202020204" pitchFamily="34" charset="0"/>
              <a:buChar char="•"/>
              <a:defRPr/>
            </a:pPr>
            <a:r>
              <a:rPr lang="en-US" altLang="en-US" sz="2400" dirty="0" smtClean="0"/>
              <a:t>A safe option is perceived as superior to a more risky option</a:t>
            </a:r>
            <a:r>
              <a:rPr lang="en-US" altLang="en-US" sz="2400" dirty="0"/>
              <a:t> </a:t>
            </a:r>
            <a:r>
              <a:rPr lang="en-US" altLang="en-US" sz="2400" dirty="0" smtClean="0"/>
              <a:t>(Do not harm – acts of commission easier to identify than acts of omission</a:t>
            </a:r>
          </a:p>
          <a:p>
            <a:pPr fontAlgn="auto">
              <a:lnSpc>
                <a:spcPct val="80000"/>
              </a:lnSpc>
              <a:spcAft>
                <a:spcPts val="0"/>
              </a:spcAft>
              <a:buFont typeface="Arial" panose="020B0604020202020204" pitchFamily="34" charset="0"/>
              <a:buChar char="•"/>
              <a:defRPr/>
            </a:pPr>
            <a:endParaRPr lang="en-US" altLang="en-US" sz="2400" dirty="0" smtClean="0"/>
          </a:p>
          <a:p>
            <a:pPr fontAlgn="auto">
              <a:lnSpc>
                <a:spcPct val="80000"/>
              </a:lnSpc>
              <a:spcAft>
                <a:spcPts val="0"/>
              </a:spcAft>
              <a:buFont typeface="Arial" panose="020B0604020202020204" pitchFamily="34" charset="0"/>
              <a:buChar char="•"/>
              <a:defRPr/>
            </a:pPr>
            <a:r>
              <a:rPr lang="en-US" altLang="en-US" sz="2400" dirty="0" smtClean="0"/>
              <a:t>Compelling evidence not sufficient to change established belief.</a:t>
            </a:r>
          </a:p>
          <a:p>
            <a:pPr fontAlgn="auto">
              <a:lnSpc>
                <a:spcPct val="80000"/>
              </a:lnSpc>
              <a:spcAft>
                <a:spcPts val="0"/>
              </a:spcAft>
              <a:buFont typeface="Arial" panose="020B0604020202020204" pitchFamily="34" charset="0"/>
              <a:buChar char="•"/>
              <a:defRPr/>
            </a:pPr>
            <a:endParaRPr lang="en-US" altLang="en-US" sz="2400" dirty="0" smtClean="0"/>
          </a:p>
          <a:p>
            <a:pPr fontAlgn="auto">
              <a:lnSpc>
                <a:spcPct val="80000"/>
              </a:lnSpc>
              <a:spcAft>
                <a:spcPts val="0"/>
              </a:spcAft>
              <a:buFont typeface="Arial" panose="020B0604020202020204" pitchFamily="34" charset="0"/>
              <a:buChar char="•"/>
              <a:defRPr/>
            </a:pPr>
            <a:r>
              <a:rPr lang="en-US" altLang="en-US" sz="2400" dirty="0" smtClean="0"/>
              <a:t>Cognitive processes in diagnostic reasoning is different than in the planning treatment process</a:t>
            </a:r>
            <a:r>
              <a:rPr lang="en-US" altLang="en-US" sz="2400" dirty="0"/>
              <a:t> </a:t>
            </a:r>
            <a:r>
              <a:rPr lang="en-US" altLang="en-US" sz="2400" dirty="0" smtClean="0"/>
              <a:t>(analytical verses providing structure)</a:t>
            </a:r>
          </a:p>
          <a:p>
            <a:pPr fontAlgn="auto">
              <a:lnSpc>
                <a:spcPct val="80000"/>
              </a:lnSpc>
              <a:spcAft>
                <a:spcPts val="0"/>
              </a:spcAft>
              <a:buFont typeface="Arial" panose="020B0604020202020204" pitchFamily="34" charset="0"/>
              <a:buChar char="•"/>
              <a:defRPr/>
            </a:pPr>
            <a:endParaRPr lang="en-US" altLang="en-US" sz="2400" dirty="0" smtClean="0"/>
          </a:p>
          <a:p>
            <a:pPr fontAlgn="auto">
              <a:lnSpc>
                <a:spcPct val="80000"/>
              </a:lnSpc>
              <a:spcAft>
                <a:spcPts val="0"/>
              </a:spcAft>
              <a:buFont typeface="Arial" panose="020B0604020202020204" pitchFamily="34" charset="0"/>
              <a:buChar char="•"/>
              <a:defRPr/>
            </a:pPr>
            <a:r>
              <a:rPr lang="en-US" altLang="en-US" sz="2400" dirty="0" smtClean="0"/>
              <a:t>Attitude change to deal with the emotional resistance of long held values requires assessment of  personality and risk taking profile. The “more training and success that the practitioner has, the more resistance he has to recognizing fallacious beliefs.” Experience prevents being open-minded.</a:t>
            </a:r>
          </a:p>
        </p:txBody>
      </p:sp>
      <p:sp>
        <p:nvSpPr>
          <p:cNvPr id="68616" name="Text Box 4"/>
          <p:cNvSpPr txBox="1">
            <a:spLocks noChangeArrowheads="1"/>
          </p:cNvSpPr>
          <p:nvPr/>
        </p:nvSpPr>
        <p:spPr bwMode="auto">
          <a:xfrm>
            <a:off x="685800" y="6218238"/>
            <a:ext cx="7924800" cy="488950"/>
          </a:xfrm>
          <a:prstGeom prst="rect">
            <a:avLst/>
          </a:prstGeom>
          <a:noFill/>
          <a:ln w="9525">
            <a:noFill/>
            <a:miter lim="800000"/>
            <a:headEnd/>
            <a:tailEnd/>
          </a:ln>
        </p:spPr>
        <p:txBody>
          <a:bodyPr>
            <a:spAutoFit/>
          </a:bodyPr>
          <a:lstStyle/>
          <a:p>
            <a:pPr algn="ctr">
              <a:spcBef>
                <a:spcPct val="50000"/>
              </a:spcBef>
            </a:pPr>
            <a:r>
              <a:rPr lang="en-US" altLang="en-US" sz="1600" b="1" baseline="-25000">
                <a:solidFill>
                  <a:srgbClr val="0070C0"/>
                </a:solidFill>
                <a:latin typeface="Times New Roman" pitchFamily="18" charset="0"/>
              </a:rPr>
              <a:t>Senior PsychCare </a:t>
            </a:r>
            <a:r>
              <a:rPr lang="en-US" altLang="en-US" sz="1600" baseline="-25000">
                <a:solidFill>
                  <a:srgbClr val="0070C0"/>
                </a:solidFill>
                <a:latin typeface="Times New Roman" pitchFamily="18" charset="0"/>
              </a:rPr>
              <a:t>in affiliation with</a:t>
            </a:r>
            <a:r>
              <a:rPr lang="en-US" altLang="en-US" sz="1600" b="1" baseline="-25000">
                <a:solidFill>
                  <a:srgbClr val="0070C0"/>
                </a:solidFill>
                <a:latin typeface="Times New Roman" pitchFamily="18" charset="0"/>
              </a:rPr>
              <a:t> Senior Psychological Care</a:t>
            </a:r>
          </a:p>
          <a:p>
            <a:pPr algn="ctr">
              <a:spcBef>
                <a:spcPct val="50000"/>
              </a:spcBef>
            </a:pPr>
            <a:r>
              <a:rPr lang="en-US" altLang="en-US" sz="1500" b="1" baseline="-25000">
                <a:solidFill>
                  <a:srgbClr val="0070C0"/>
                </a:solidFill>
                <a:latin typeface="Times New Roman" pitchFamily="18" charset="0"/>
              </a:rPr>
              <a:t>www.spchealth.com</a:t>
            </a:r>
            <a:r>
              <a:rPr lang="en-US" altLang="en-US" sz="1500" b="1" baseline="-25000">
                <a:solidFill>
                  <a:srgbClr val="FFFF00"/>
                </a:solidFill>
                <a:latin typeface="Times New Roman" pitchFamily="18" charset="0"/>
              </a:rPr>
              <a:t> </a:t>
            </a:r>
            <a:endParaRPr lang="en-US" altLang="en-US" sz="1500" baseline="-25000">
              <a:solidFill>
                <a:srgbClr val="FFFF00"/>
              </a:solidFill>
              <a:latin typeface="Times New Roman" pitchFamily="18" charset="0"/>
            </a:endParaRPr>
          </a:p>
        </p:txBody>
      </p:sp>
      <p:sp>
        <p:nvSpPr>
          <p:cNvPr id="68617" name="TextBox 1"/>
          <p:cNvSpPr txBox="1">
            <a:spLocks noChangeArrowheads="1"/>
          </p:cNvSpPr>
          <p:nvPr/>
        </p:nvSpPr>
        <p:spPr bwMode="auto">
          <a:xfrm>
            <a:off x="904875" y="5710238"/>
            <a:ext cx="7696200" cy="508000"/>
          </a:xfrm>
          <a:prstGeom prst="rect">
            <a:avLst/>
          </a:prstGeom>
          <a:noFill/>
          <a:ln w="9525">
            <a:noFill/>
            <a:miter lim="800000"/>
            <a:headEnd/>
            <a:tailEnd/>
          </a:ln>
        </p:spPr>
        <p:txBody>
          <a:bodyPr>
            <a:spAutoFit/>
          </a:bodyPr>
          <a:lstStyle/>
          <a:p>
            <a:r>
              <a:rPr lang="en-US" sz="900">
                <a:latin typeface="Times New Roman" pitchFamily="18" charset="0"/>
              </a:rPr>
              <a:t>Evidenced-based Medicine” Rosenblatt, A, Samus, Q. M. , Steele, C.D, Baker, A.S. Harper, M.G. Brandt, J. Rabins, P.V. and Lykestsos, C.G. (2004), The Maryland Assisted Living Study : “Prevalence, recognition, and treatment of dementia and other psychiatric disorders in the assisted living population of central Maryland, Journal of the American Geriatrics Society, 52: 1618-1625.  London , R. “All-or-Nothing” Thinking and Psychiatry. Clinical Psychiatry News 2011;8</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457200" y="304800"/>
            <a:ext cx="8229600" cy="1143000"/>
          </a:xfrm>
        </p:spPr>
        <p:txBody>
          <a:bodyPr/>
          <a:lstStyle/>
          <a:p>
            <a:r>
              <a:rPr lang="en-US" smtClean="0">
                <a:latin typeface="Adobe Garamond Pro Bold"/>
              </a:rPr>
              <a:t>Recommendation:</a:t>
            </a:r>
          </a:p>
        </p:txBody>
      </p:sp>
      <p:sp>
        <p:nvSpPr>
          <p:cNvPr id="3" name="Content Placeholder 2"/>
          <p:cNvSpPr>
            <a:spLocks noGrp="1"/>
          </p:cNvSpPr>
          <p:nvPr>
            <p:ph idx="1"/>
          </p:nvPr>
        </p:nvSpPr>
        <p:spPr>
          <a:xfrm>
            <a:off x="457200" y="1447800"/>
            <a:ext cx="8229600" cy="4038600"/>
          </a:xfrm>
        </p:spPr>
        <p:txBody>
          <a:bodyPr rtlCol="0">
            <a:normAutofit/>
          </a:bodyPr>
          <a:lstStyle/>
          <a:p>
            <a:pPr marL="0" indent="0" fontAlgn="auto">
              <a:spcAft>
                <a:spcPts val="0"/>
              </a:spcAft>
              <a:buFont typeface="Arial" panose="020B0604020202020204" pitchFamily="34" charset="0"/>
              <a:buNone/>
              <a:defRPr/>
            </a:pPr>
            <a:r>
              <a:rPr lang="en-US" sz="4000" dirty="0" smtClean="0"/>
              <a:t>Conclusion:</a:t>
            </a:r>
          </a:p>
          <a:p>
            <a:pPr fontAlgn="auto">
              <a:spcAft>
                <a:spcPts val="0"/>
              </a:spcAft>
              <a:buFont typeface="Arial" panose="020B0604020202020204" pitchFamily="34" charset="0"/>
              <a:buChar char="•"/>
              <a:defRPr/>
            </a:pPr>
            <a:r>
              <a:rPr lang="en-US" sz="2400" dirty="0" smtClean="0"/>
              <a:t>If you don’t know where you are going, you are not going to get there or know if you are there.</a:t>
            </a:r>
          </a:p>
          <a:p>
            <a:pPr fontAlgn="auto">
              <a:spcAft>
                <a:spcPts val="0"/>
              </a:spcAft>
              <a:buFont typeface="Arial" panose="020B0604020202020204" pitchFamily="34" charset="0"/>
              <a:buChar char="•"/>
              <a:defRPr/>
            </a:pPr>
            <a:r>
              <a:rPr lang="en-US" sz="2400" dirty="0" smtClean="0"/>
              <a:t>Reflect on your strengths and weaknesses to achieve your goals</a:t>
            </a:r>
          </a:p>
          <a:p>
            <a:pPr fontAlgn="auto">
              <a:spcAft>
                <a:spcPts val="0"/>
              </a:spcAft>
              <a:buFont typeface="Arial" panose="020B0604020202020204" pitchFamily="34" charset="0"/>
              <a:buChar char="•"/>
              <a:defRPr/>
            </a:pPr>
            <a:r>
              <a:rPr lang="en-US" sz="2400" dirty="0" smtClean="0"/>
              <a:t>Make a plan, type of practice you want, where you want to be in 1 – 3 – 5 years</a:t>
            </a:r>
          </a:p>
          <a:p>
            <a:pPr fontAlgn="auto">
              <a:spcAft>
                <a:spcPts val="0"/>
              </a:spcAft>
              <a:buFont typeface="Arial" panose="020B0604020202020204" pitchFamily="34" charset="0"/>
              <a:buChar char="•"/>
              <a:defRPr/>
            </a:pPr>
            <a:r>
              <a:rPr lang="en-US" sz="2400" dirty="0" smtClean="0"/>
              <a:t>Begin to develop a list of resources of people you need and that support your goals.</a:t>
            </a:r>
            <a:endParaRPr lang="en-US" sz="2400" dirty="0"/>
          </a:p>
        </p:txBody>
      </p:sp>
      <p:pic>
        <p:nvPicPr>
          <p:cNvPr id="70659" name="Picture 3"/>
          <p:cNvPicPr>
            <a:picLocks noChangeAspect="1" noChangeArrowheads="1"/>
          </p:cNvPicPr>
          <p:nvPr/>
        </p:nvPicPr>
        <p:blipFill>
          <a:blip r:embed="rId3"/>
          <a:srcRect/>
          <a:stretch>
            <a:fillRect/>
          </a:stretch>
        </p:blipFill>
        <p:spPr bwMode="auto">
          <a:xfrm>
            <a:off x="0" y="12700"/>
            <a:ext cx="9144000" cy="1581150"/>
          </a:xfrm>
          <a:prstGeom prst="rect">
            <a:avLst/>
          </a:prstGeom>
          <a:noFill/>
          <a:ln w="9525">
            <a:noFill/>
            <a:miter lim="800000"/>
            <a:headEnd/>
            <a:tailEnd/>
          </a:ln>
        </p:spPr>
      </p:pic>
      <p:pic>
        <p:nvPicPr>
          <p:cNvPr id="70660" name="Picture 5"/>
          <p:cNvPicPr>
            <a:picLocks noChangeAspect="1"/>
          </p:cNvPicPr>
          <p:nvPr/>
        </p:nvPicPr>
        <p:blipFill>
          <a:blip r:embed="rId4"/>
          <a:srcRect/>
          <a:stretch>
            <a:fillRect/>
          </a:stretch>
        </p:blipFill>
        <p:spPr bwMode="auto">
          <a:xfrm>
            <a:off x="3190875" y="703263"/>
            <a:ext cx="436563" cy="498475"/>
          </a:xfrm>
          <a:prstGeom prst="rect">
            <a:avLst/>
          </a:prstGeom>
          <a:noFill/>
          <a:ln w="9525">
            <a:noFill/>
            <a:miter lim="800000"/>
            <a:headEnd/>
            <a:tailEnd/>
          </a:ln>
        </p:spPr>
      </p:pic>
      <p:sp>
        <p:nvSpPr>
          <p:cNvPr id="9" name="Text Box 5"/>
          <p:cNvSpPr txBox="1"/>
          <p:nvPr/>
        </p:nvSpPr>
        <p:spPr>
          <a:xfrm>
            <a:off x="3505200" y="703263"/>
            <a:ext cx="2374900" cy="635000"/>
          </a:xfrm>
          <a:prstGeom prst="rect">
            <a:avLst/>
          </a:prstGeom>
          <a:noFill/>
          <a:ln>
            <a:noFill/>
          </a:ln>
          <a:effectLst/>
          <a:extLst>
            <a:ext uri="{C572A759-6A51-4108-AA02-DFA0A04FC94B}"/>
          </a:ex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2000" dirty="0">
                <a:solidFill>
                  <a:srgbClr val="FFFFFF"/>
                </a:solidFill>
                <a:latin typeface="Calisto MT"/>
                <a:ea typeface="Calibri"/>
                <a:cs typeface="Times New Roman"/>
              </a:rPr>
              <a:t>Senior </a:t>
            </a:r>
            <a:r>
              <a:rPr lang="en-US" sz="2000" dirty="0" err="1">
                <a:solidFill>
                  <a:srgbClr val="FFFFFF"/>
                </a:solidFill>
                <a:latin typeface="Calisto MT"/>
                <a:ea typeface="Calibri"/>
                <a:cs typeface="Times New Roman"/>
              </a:rPr>
              <a:t>PsychCare</a:t>
            </a:r>
            <a:r>
              <a:rPr lang="en-US" sz="2000" dirty="0">
                <a:solidFill>
                  <a:srgbClr val="FFFFFF"/>
                </a:solidFill>
                <a:latin typeface="Calisto MT"/>
                <a:ea typeface="Calibri"/>
                <a:cs typeface="Times New Roman"/>
              </a:rPr>
              <a:t/>
            </a:r>
            <a:br>
              <a:rPr lang="en-US" sz="2000" dirty="0">
                <a:solidFill>
                  <a:srgbClr val="FFFFFF"/>
                </a:solidFill>
                <a:latin typeface="Calisto MT"/>
                <a:ea typeface="Calibri"/>
                <a:cs typeface="Times New Roman"/>
              </a:rPr>
            </a:br>
            <a:r>
              <a:rPr lang="en-US" sz="800" dirty="0">
                <a:solidFill>
                  <a:srgbClr val="FFFFFF"/>
                </a:solidFill>
                <a:latin typeface="Calisto MT"/>
                <a:ea typeface="Calibri"/>
                <a:cs typeface="Times New Roman"/>
              </a:rPr>
              <a:t>Leaders in the Mental Health of Seniors</a:t>
            </a:r>
            <a:endParaRPr lang="en-US" sz="1100" dirty="0">
              <a:ea typeface="Calibri"/>
              <a:cs typeface="Times New Roman"/>
            </a:endParaRPr>
          </a:p>
        </p:txBody>
      </p:sp>
      <p:sp>
        <p:nvSpPr>
          <p:cNvPr id="5" name="Rectangle 4"/>
          <p:cNvSpPr/>
          <p:nvPr/>
        </p:nvSpPr>
        <p:spPr>
          <a:xfrm>
            <a:off x="603250" y="5486400"/>
            <a:ext cx="7620000" cy="1477963"/>
          </a:xfrm>
          <a:prstGeom prst="rect">
            <a:avLst/>
          </a:prstGeom>
        </p:spPr>
        <p:txBody>
          <a:bodyPr>
            <a:spAutoFit/>
          </a:bodyPr>
          <a:lstStyle/>
          <a:p>
            <a:pPr fontAlgn="auto">
              <a:spcBef>
                <a:spcPts val="0"/>
              </a:spcBef>
              <a:spcAft>
                <a:spcPts val="0"/>
              </a:spcAft>
              <a:defRPr/>
            </a:pPr>
            <a:r>
              <a:rPr lang="en-US" dirty="0">
                <a:latin typeface="+mn-lt"/>
              </a:rPr>
              <a:t>Review </a:t>
            </a:r>
            <a:r>
              <a:rPr lang="en-US" dirty="0">
                <a:latin typeface="+mn-lt"/>
              </a:rPr>
              <a:t>Handouts</a:t>
            </a:r>
            <a:endParaRPr lang="en-US" dirty="0">
              <a:latin typeface="+mn-lt"/>
            </a:endParaRPr>
          </a:p>
          <a:p>
            <a:pPr fontAlgn="auto">
              <a:spcBef>
                <a:spcPts val="0"/>
              </a:spcBef>
              <a:spcAft>
                <a:spcPts val="0"/>
              </a:spcAft>
              <a:defRPr/>
            </a:pPr>
            <a:r>
              <a:rPr lang="en-US" dirty="0">
                <a:latin typeface="+mn-lt"/>
              </a:rPr>
              <a:t>Email:  </a:t>
            </a:r>
            <a:r>
              <a:rPr lang="en-US" u="sng" dirty="0">
                <a:solidFill>
                  <a:srgbClr val="0033CC"/>
                </a:solidFill>
                <a:latin typeface="+mn-lt"/>
                <a:hlinkClick r:id="rId5"/>
              </a:rPr>
              <a:t>lborrellvc@hotmail.com</a:t>
            </a:r>
            <a:endParaRPr lang="en-US" dirty="0">
              <a:solidFill>
                <a:srgbClr val="0033CC"/>
              </a:solidFill>
              <a:latin typeface="+mn-lt"/>
            </a:endParaRPr>
          </a:p>
          <a:p>
            <a:pPr fontAlgn="auto">
              <a:spcBef>
                <a:spcPts val="0"/>
              </a:spcBef>
              <a:spcAft>
                <a:spcPts val="0"/>
              </a:spcAft>
              <a:defRPr/>
            </a:pPr>
            <a:r>
              <a:rPr lang="en-US" dirty="0">
                <a:latin typeface="+mn-lt"/>
              </a:rPr>
              <a:t>Website: </a:t>
            </a:r>
            <a:r>
              <a:rPr lang="en-US" u="sng" dirty="0">
                <a:solidFill>
                  <a:schemeClr val="accent1">
                    <a:lumMod val="50000"/>
                  </a:schemeClr>
                </a:solidFill>
                <a:latin typeface="+mn-lt"/>
                <a:hlinkClick r:id="rId6"/>
              </a:rPr>
              <a:t>www.seniorpsychiatry.com</a:t>
            </a:r>
            <a:r>
              <a:rPr lang="en-US" u="sng" dirty="0">
                <a:solidFill>
                  <a:schemeClr val="accent1">
                    <a:lumMod val="50000"/>
                  </a:schemeClr>
                </a:solidFill>
                <a:latin typeface="+mn-lt"/>
              </a:rPr>
              <a:t>; </a:t>
            </a:r>
            <a:r>
              <a:rPr lang="en-US" u="sng" dirty="0">
                <a:solidFill>
                  <a:schemeClr val="accent1">
                    <a:lumMod val="50000"/>
                  </a:schemeClr>
                </a:solidFill>
                <a:latin typeface="+mn-lt"/>
                <a:hlinkClick r:id="rId7"/>
              </a:rPr>
              <a:t>www.alzheimersisnotwaiting.com</a:t>
            </a:r>
            <a:r>
              <a:rPr lang="en-US" u="sng" dirty="0">
                <a:solidFill>
                  <a:schemeClr val="accent1">
                    <a:lumMod val="50000"/>
                  </a:schemeClr>
                </a:solidFill>
                <a:latin typeface="+mn-lt"/>
              </a:rPr>
              <a:t>; askb4ucallmd.com</a:t>
            </a:r>
            <a:endParaRPr lang="en-US" dirty="0">
              <a:solidFill>
                <a:schemeClr val="accent1">
                  <a:lumMod val="50000"/>
                </a:schemeClr>
              </a:solidFill>
              <a:latin typeface="+mn-lt"/>
            </a:endParaRPr>
          </a:p>
          <a:p>
            <a:pPr fontAlgn="auto">
              <a:spcBef>
                <a:spcPts val="0"/>
              </a:spcBef>
              <a:spcAft>
                <a:spcPts val="0"/>
              </a:spcAft>
              <a:defRPr/>
            </a:pPr>
            <a:r>
              <a:rPr lang="en-US" dirty="0">
                <a:latin typeface="+mn-lt"/>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7924800" cy="4373563"/>
          </a:xfrm>
          <a:solidFill>
            <a:srgbClr val="CCECFF"/>
          </a:solidFill>
          <a:ln w="12700">
            <a:solidFill>
              <a:schemeClr val="tx1"/>
            </a:solidFill>
          </a:ln>
          <a:effectLst>
            <a:glow rad="228600">
              <a:schemeClr val="accent6">
                <a:satMod val="175000"/>
                <a:alpha val="40000"/>
              </a:schemeClr>
            </a:glow>
          </a:effectLst>
        </p:spPr>
        <p:txBody>
          <a:bodyPr>
            <a:noAutofit/>
          </a:bodyPr>
          <a:lstStyle/>
          <a:p>
            <a:pPr marL="0" indent="0" algn="ctr">
              <a:buFont typeface="Arial" charset="0"/>
              <a:buNone/>
            </a:pPr>
            <a:r>
              <a:rPr lang="en-US" sz="6600" smtClean="0">
                <a:ea typeface="Estrangelo Edessa" pitchFamily="66"/>
                <a:cs typeface="Estrangelo Edessa" pitchFamily="66"/>
              </a:rPr>
              <a:t>Sheppard Pratt</a:t>
            </a:r>
          </a:p>
          <a:p>
            <a:pPr marL="0" indent="0" algn="ctr">
              <a:buFont typeface="Arial" charset="0"/>
              <a:buNone/>
            </a:pPr>
            <a:r>
              <a:rPr lang="en-US" sz="6600" smtClean="0">
                <a:ea typeface="Estrangelo Edessa" pitchFamily="66"/>
                <a:cs typeface="Estrangelo Edessa" pitchFamily="66"/>
              </a:rPr>
              <a:t>“FIND A NEED AND FILL IT”</a:t>
            </a:r>
            <a:endParaRPr lang="en-US" sz="6600" smtClean="0">
              <a:latin typeface="Estrangelo Edessa" pitchFamily="66"/>
              <a:ea typeface="Estrangelo Edessa" pitchFamily="66"/>
              <a:cs typeface="Estrangelo Edessa" pitchFamily="66"/>
            </a:endParaRPr>
          </a:p>
          <a:p>
            <a:pPr marL="0" indent="0"/>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FF0000"/>
                </a:solidFill>
                <a:latin typeface="+mn-lt"/>
              </a:rPr>
              <a:t>Demographics of Behavioral Problems in Nursing Homes</a:t>
            </a:r>
            <a:endParaRPr lang="en-US" dirty="0">
              <a:solidFill>
                <a:srgbClr val="FF0000"/>
              </a:solidFill>
              <a:latin typeface="+mn-lt"/>
            </a:endParaRPr>
          </a:p>
        </p:txBody>
      </p:sp>
      <p:sp>
        <p:nvSpPr>
          <p:cNvPr id="3" name="Content Placeholder 2"/>
          <p:cNvSpPr>
            <a:spLocks noGrp="1"/>
          </p:cNvSpPr>
          <p:nvPr>
            <p:ph idx="1"/>
          </p:nvPr>
        </p:nvSpPr>
        <p:spPr>
          <a:xfrm>
            <a:off x="457200" y="1752600"/>
            <a:ext cx="8229600" cy="4373563"/>
          </a:xfrm>
          <a:solidFill>
            <a:srgbClr val="CCECFF"/>
          </a:solidFill>
          <a:ln w="12700">
            <a:solidFill>
              <a:schemeClr val="tx1"/>
            </a:solidFill>
          </a:ln>
          <a:effectLst>
            <a:glow rad="228600">
              <a:schemeClr val="accent6">
                <a:satMod val="175000"/>
                <a:alpha val="40000"/>
              </a:schemeClr>
            </a:glow>
          </a:effectLst>
        </p:spPr>
        <p:txBody>
          <a:bodyPr rtlCol="0">
            <a:noAutofit/>
          </a:bodyPr>
          <a:lstStyle/>
          <a:p>
            <a:pPr fontAlgn="auto">
              <a:spcAft>
                <a:spcPts val="0"/>
              </a:spcAft>
              <a:buFont typeface="Arial" panose="020B0604020202020204" pitchFamily="34" charset="0"/>
              <a:buChar char="•"/>
              <a:defRPr/>
            </a:pPr>
            <a:r>
              <a:rPr lang="en-US" dirty="0" smtClean="0">
                <a:latin typeface="Estrangelo Edessa" panose="03080600000000000000" pitchFamily="66" charset="0"/>
                <a:cs typeface="Estrangelo Edessa" panose="03080600000000000000" pitchFamily="66" charset="0"/>
              </a:rPr>
              <a:t>Dementia in nursing homes was 58%,  behavioral and psychological symptoms (BPSD) was 78%.  </a:t>
            </a:r>
          </a:p>
          <a:p>
            <a:pPr fontAlgn="auto">
              <a:spcAft>
                <a:spcPts val="0"/>
              </a:spcAft>
              <a:buFont typeface="Arial" panose="020B0604020202020204" pitchFamily="34" charset="0"/>
              <a:buChar char="•"/>
              <a:defRPr/>
            </a:pPr>
            <a:r>
              <a:rPr lang="en-US" dirty="0" smtClean="0">
                <a:latin typeface="Estrangelo Edessa" panose="03080600000000000000" pitchFamily="66" charset="0"/>
                <a:cs typeface="Estrangelo Edessa" panose="03080600000000000000" pitchFamily="66" charset="0"/>
              </a:rPr>
              <a:t>Major depressive disorder had a prevalence of 10% and prevalence was 29% for depressive symptoms.</a:t>
            </a:r>
          </a:p>
          <a:p>
            <a:pPr fontAlgn="auto">
              <a:spcAft>
                <a:spcPts val="0"/>
              </a:spcAft>
              <a:buFont typeface="Arial" panose="020B0604020202020204" pitchFamily="34" charset="0"/>
              <a:buChar char="•"/>
              <a:defRPr/>
            </a:pPr>
            <a:r>
              <a:rPr lang="en-US" dirty="0" smtClean="0">
                <a:latin typeface="Estrangelo Edessa" panose="03080600000000000000" pitchFamily="66" charset="0"/>
                <a:cs typeface="Estrangelo Edessa" panose="03080600000000000000" pitchFamily="66" charset="0"/>
              </a:rPr>
              <a:t>Minimum data set that 46.5% dementia, 47% depression, 30% behavioral symptoms.</a:t>
            </a:r>
          </a:p>
          <a:p>
            <a:pPr fontAlgn="auto">
              <a:spcAft>
                <a:spcPts val="0"/>
              </a:spcAft>
              <a:buFont typeface="Arial" panose="020B0604020202020204" pitchFamily="34" charset="0"/>
              <a:buChar char="•"/>
              <a:defRPr/>
            </a:pP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solidFill>
                  <a:srgbClr val="FF0000"/>
                </a:solidFill>
                <a:latin typeface="+mn-lt"/>
              </a:rPr>
              <a:t>Psychiatric Care in Nursing Home: A Time for Consideration</a:t>
            </a:r>
            <a:endParaRPr lang="en-US" dirty="0">
              <a:solidFill>
                <a:srgbClr val="FF0000"/>
              </a:solidFill>
              <a:latin typeface="+mn-lt"/>
            </a:endParaRPr>
          </a:p>
        </p:txBody>
      </p:sp>
      <p:sp>
        <p:nvSpPr>
          <p:cNvPr id="3" name="Content Placeholder 2"/>
          <p:cNvSpPr>
            <a:spLocks noGrp="1"/>
          </p:cNvSpPr>
          <p:nvPr>
            <p:ph idx="1"/>
          </p:nvPr>
        </p:nvSpPr>
        <p:spPr>
          <a:xfrm>
            <a:off x="457200" y="1600200"/>
            <a:ext cx="8229600" cy="4876800"/>
          </a:xfrm>
          <a:solidFill>
            <a:srgbClr val="CCECFF"/>
          </a:solidFill>
          <a:ln w="19050">
            <a:solidFill>
              <a:schemeClr val="tx1"/>
            </a:solidFill>
          </a:ln>
          <a:effectLst>
            <a:glow rad="228600">
              <a:schemeClr val="accent6">
                <a:satMod val="175000"/>
                <a:alpha val="40000"/>
              </a:schemeClr>
            </a:glow>
          </a:effectLst>
        </p:spPr>
        <p:txBody>
          <a:bodyPr>
            <a:normAutofit/>
          </a:bodyPr>
          <a:lstStyle/>
          <a:p>
            <a:pPr marL="0" indent="0">
              <a:buFont typeface="Arial" charset="0"/>
              <a:buNone/>
            </a:pPr>
            <a:endParaRPr lang="en-US" sz="2200" smtClean="0">
              <a:latin typeface="Estrangelo Edessa" pitchFamily="66"/>
              <a:ea typeface="Estrangelo Edessa" pitchFamily="66"/>
              <a:cs typeface="Estrangelo Edessa" pitchFamily="66"/>
            </a:endParaRPr>
          </a:p>
          <a:p>
            <a:pPr marL="0" indent="0"/>
            <a:r>
              <a:rPr lang="en-US" sz="2200" smtClean="0">
                <a:latin typeface="Estrangelo Edessa" pitchFamily="66"/>
                <a:ea typeface="Estrangelo Edessa" pitchFamily="66"/>
                <a:cs typeface="Estrangelo Edessa" pitchFamily="66"/>
              </a:rPr>
              <a:t>From 1991 to 2005 of antidepressants paid rose 380%.</a:t>
            </a:r>
          </a:p>
          <a:p>
            <a:pPr marL="0" indent="0"/>
            <a:r>
              <a:rPr lang="en-US" sz="2200" smtClean="0">
                <a:latin typeface="Estrangelo Edessa" pitchFamily="66"/>
                <a:ea typeface="Estrangelo Edessa" pitchFamily="66"/>
                <a:cs typeface="Estrangelo Edessa" pitchFamily="66"/>
              </a:rPr>
              <a:t>Psychotherapy and antidepressant treatment in combination may produce better outcomes.</a:t>
            </a:r>
          </a:p>
          <a:p>
            <a:pPr marL="0" indent="0"/>
            <a:r>
              <a:rPr lang="en-US" sz="2200" smtClean="0">
                <a:latin typeface="Estrangelo Edessa" pitchFamily="66"/>
                <a:ea typeface="Estrangelo Edessa" pitchFamily="66"/>
                <a:cs typeface="Estrangelo Edessa" pitchFamily="66"/>
              </a:rPr>
              <a:t>From 1992 to 1995 use of psychotherapy for men decreased one-third.</a:t>
            </a:r>
          </a:p>
          <a:p>
            <a:pPr marL="0" indent="0">
              <a:buFont typeface="Arial" charset="0"/>
              <a:buNone/>
            </a:pPr>
            <a:endParaRPr lang="en-US" sz="2200" smtClean="0">
              <a:latin typeface="Estrangelo Edessa" pitchFamily="66"/>
              <a:ea typeface="Estrangelo Edessa" pitchFamily="66"/>
              <a:cs typeface="Estrangelo Edessa" pitchFamily="66"/>
            </a:endParaRPr>
          </a:p>
          <a:p>
            <a:pPr marL="0" indent="0">
              <a:buFont typeface="Arial" charset="0"/>
              <a:buNone/>
            </a:pPr>
            <a:r>
              <a:rPr lang="en-US" sz="2200" smtClean="0">
                <a:latin typeface="Estrangelo Edessa" pitchFamily="66"/>
                <a:ea typeface="Estrangelo Edessa" pitchFamily="66"/>
                <a:cs typeface="Estrangelo Edessa" pitchFamily="66"/>
              </a:rPr>
              <a:t>Conclusion:</a:t>
            </a:r>
          </a:p>
          <a:p>
            <a:pPr marL="0" indent="0"/>
            <a:r>
              <a:rPr lang="en-US" sz="2200" smtClean="0">
                <a:latin typeface="Estrangelo Edessa" pitchFamily="66"/>
                <a:ea typeface="Estrangelo Edessa" pitchFamily="66"/>
                <a:cs typeface="Estrangelo Edessa" pitchFamily="66"/>
              </a:rPr>
              <a:t>Less than 15% of residents in LTC receive adequate psychiatric and psychological care. This is less than 5% in rural areas.</a:t>
            </a:r>
          </a:p>
          <a:p>
            <a:pPr marL="0" indent="0"/>
            <a:r>
              <a:rPr lang="en-US" sz="2200" smtClean="0">
                <a:latin typeface="Estrangelo Edessa" pitchFamily="66"/>
                <a:ea typeface="Estrangelo Edessa" pitchFamily="66"/>
                <a:cs typeface="Estrangelo Edessa" pitchFamily="66"/>
              </a:rPr>
              <a:t>5% of Psychotherapy provided by Psychiatrists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0"/>
            <a:ext cx="7772400" cy="1828800"/>
          </a:xfrm>
        </p:spPr>
        <p:txBody>
          <a:bodyPr rtlCol="0">
            <a:normAutofit fontScale="90000"/>
          </a:bodyPr>
          <a:lstStyle/>
          <a:p>
            <a:pPr fontAlgn="auto">
              <a:spcAft>
                <a:spcPts val="0"/>
              </a:spcAft>
              <a:defRPr/>
            </a:pPr>
            <a:r>
              <a:rPr lang="en-US" dirty="0">
                <a:latin typeface="Adobe Garamond Pro Bold" pitchFamily="18" charset="0"/>
              </a:rPr>
              <a:t>II.	Overview of SPC </a:t>
            </a:r>
            <a:r>
              <a:rPr lang="en-US" dirty="0" smtClean="0">
                <a:latin typeface="Adobe Garamond Pro Bold" pitchFamily="18" charset="0"/>
              </a:rPr>
              <a:t>2000-2008,</a:t>
            </a:r>
            <a:br>
              <a:rPr lang="en-US" dirty="0" smtClean="0">
                <a:latin typeface="Adobe Garamond Pro Bold" pitchFamily="18" charset="0"/>
              </a:rPr>
            </a:br>
            <a:r>
              <a:rPr lang="en-US" dirty="0" smtClean="0">
                <a:latin typeface="Adobe Garamond Pro Bold" pitchFamily="18" charset="0"/>
              </a:rPr>
              <a:t>2012-2013</a:t>
            </a:r>
            <a:endParaRPr lang="en-US" dirty="0">
              <a:latin typeface="Adobe Garamond Pro Bold" pitchFamily="18" charset="0"/>
            </a:endParaRPr>
          </a:p>
        </p:txBody>
      </p:sp>
      <p:pic>
        <p:nvPicPr>
          <p:cNvPr id="23554" name="Picture 2"/>
          <p:cNvPicPr>
            <a:picLocks noChangeAspect="1" noChangeArrowheads="1"/>
          </p:cNvPicPr>
          <p:nvPr/>
        </p:nvPicPr>
        <p:blipFill>
          <a:blip r:embed="rId2"/>
          <a:srcRect/>
          <a:stretch>
            <a:fillRect/>
          </a:stretch>
        </p:blipFill>
        <p:spPr bwMode="auto">
          <a:xfrm>
            <a:off x="0" y="12700"/>
            <a:ext cx="9144000" cy="1581150"/>
          </a:xfrm>
          <a:prstGeom prst="rect">
            <a:avLst/>
          </a:prstGeom>
          <a:noFill/>
          <a:ln w="9525">
            <a:noFill/>
            <a:miter lim="800000"/>
            <a:headEnd/>
            <a:tailEnd/>
          </a:ln>
        </p:spPr>
      </p:pic>
      <p:grpSp>
        <p:nvGrpSpPr>
          <p:cNvPr id="23555" name="Group 3"/>
          <p:cNvGrpSpPr>
            <a:grpSpLocks/>
          </p:cNvGrpSpPr>
          <p:nvPr/>
        </p:nvGrpSpPr>
        <p:grpSpPr bwMode="auto">
          <a:xfrm>
            <a:off x="2971800" y="609600"/>
            <a:ext cx="2754313" cy="720725"/>
            <a:chOff x="3048000" y="381000"/>
            <a:chExt cx="2754630" cy="720725"/>
          </a:xfrm>
        </p:grpSpPr>
        <p:pic>
          <p:nvPicPr>
            <p:cNvPr id="23557" name="Picture 4"/>
            <p:cNvPicPr>
              <a:picLocks noChangeAspect="1"/>
            </p:cNvPicPr>
            <p:nvPr/>
          </p:nvPicPr>
          <p:blipFill>
            <a:blip r:embed="rId3"/>
            <a:srcRect/>
            <a:stretch>
              <a:fillRect/>
            </a:stretch>
          </p:blipFill>
          <p:spPr bwMode="auto">
            <a:xfrm>
              <a:off x="3048000" y="381000"/>
              <a:ext cx="436880" cy="499745"/>
            </a:xfrm>
            <a:prstGeom prst="rect">
              <a:avLst/>
            </a:prstGeom>
            <a:noFill/>
            <a:ln w="9525">
              <a:noFill/>
              <a:miter lim="800000"/>
              <a:headEnd/>
              <a:tailEnd/>
            </a:ln>
          </p:spPr>
        </p:pic>
        <p:sp>
          <p:nvSpPr>
            <p:cNvPr id="6" name="Text Box 5"/>
            <p:cNvSpPr txBox="1"/>
            <p:nvPr/>
          </p:nvSpPr>
          <p:spPr>
            <a:xfrm>
              <a:off x="3427457" y="466725"/>
              <a:ext cx="2375173" cy="635000"/>
            </a:xfrm>
            <a:prstGeom prst="rect">
              <a:avLst/>
            </a:prstGeom>
            <a:noFill/>
            <a:ln>
              <a:noFill/>
            </a:ln>
            <a:effectLst/>
            <a:extLst>
              <a:ext uri="{C572A759-6A51-4108-AA02-DFA0A04FC94B}"/>
            </a:extLst>
          </p:spPr>
          <p:style>
            <a:lnRef idx="0">
              <a:schemeClr val="accent1"/>
            </a:lnRef>
            <a:fillRef idx="0">
              <a:schemeClr val="accent1"/>
            </a:fillRef>
            <a:effectRef idx="0">
              <a:schemeClr val="accent1"/>
            </a:effectRef>
            <a:fontRef idx="minor">
              <a:schemeClr val="dk1"/>
            </a:fontRef>
          </p:style>
          <p:txBody>
            <a:bodyPr/>
            <a:lstStyle/>
            <a:p>
              <a:pPr algn="ctr" fontAlgn="auto">
                <a:lnSpc>
                  <a:spcPct val="115000"/>
                </a:lnSpc>
                <a:spcBef>
                  <a:spcPts val="0"/>
                </a:spcBef>
                <a:spcAft>
                  <a:spcPts val="1000"/>
                </a:spcAft>
                <a:defRPr/>
              </a:pPr>
              <a:r>
                <a:rPr lang="en-US" sz="2000" dirty="0">
                  <a:solidFill>
                    <a:srgbClr val="FFFFFF"/>
                  </a:solidFill>
                  <a:latin typeface="Calisto MT"/>
                  <a:ea typeface="Calibri"/>
                  <a:cs typeface="Times New Roman"/>
                </a:rPr>
                <a:t>Senior </a:t>
              </a:r>
              <a:r>
                <a:rPr lang="en-US" sz="2000" dirty="0" err="1">
                  <a:solidFill>
                    <a:srgbClr val="FFFFFF"/>
                  </a:solidFill>
                  <a:latin typeface="Calisto MT"/>
                  <a:ea typeface="Calibri"/>
                  <a:cs typeface="Times New Roman"/>
                </a:rPr>
                <a:t>PsychCare</a:t>
              </a:r>
              <a:r>
                <a:rPr lang="en-US" sz="2000" dirty="0">
                  <a:solidFill>
                    <a:srgbClr val="FFFFFF"/>
                  </a:solidFill>
                  <a:latin typeface="Calisto MT"/>
                  <a:ea typeface="Calibri"/>
                  <a:cs typeface="Times New Roman"/>
                </a:rPr>
                <a:t/>
              </a:r>
              <a:br>
                <a:rPr lang="en-US" sz="2000" dirty="0">
                  <a:solidFill>
                    <a:srgbClr val="FFFFFF"/>
                  </a:solidFill>
                  <a:latin typeface="Calisto MT"/>
                  <a:ea typeface="Calibri"/>
                  <a:cs typeface="Times New Roman"/>
                </a:rPr>
              </a:br>
              <a:r>
                <a:rPr lang="en-US" sz="800" dirty="0">
                  <a:solidFill>
                    <a:srgbClr val="FFFFFF"/>
                  </a:solidFill>
                  <a:latin typeface="Calisto MT"/>
                  <a:ea typeface="Calibri"/>
                  <a:cs typeface="Times New Roman"/>
                </a:rPr>
                <a:t>Leaders in the Mental Health of Seniors</a:t>
              </a:r>
              <a:endParaRPr lang="en-US" sz="1100" dirty="0">
                <a:ea typeface="Calibri"/>
                <a:cs typeface="Times New Roman"/>
              </a:endParaRPr>
            </a:p>
          </p:txBody>
        </p:sp>
      </p:grpSp>
      <p:sp>
        <p:nvSpPr>
          <p:cNvPr id="23556" name="Rectangle 6"/>
          <p:cNvSpPr>
            <a:spLocks noChangeArrowheads="1"/>
          </p:cNvSpPr>
          <p:nvPr/>
        </p:nvSpPr>
        <p:spPr bwMode="auto">
          <a:xfrm>
            <a:off x="2066925" y="3886200"/>
            <a:ext cx="4943475" cy="1938338"/>
          </a:xfrm>
          <a:prstGeom prst="rect">
            <a:avLst/>
          </a:prstGeom>
          <a:noFill/>
          <a:ln w="9525">
            <a:noFill/>
            <a:miter lim="800000"/>
            <a:headEnd/>
            <a:tailEnd/>
          </a:ln>
        </p:spPr>
        <p:txBody>
          <a:bodyPr wrap="none">
            <a:spAutoFit/>
          </a:bodyPr>
          <a:lstStyle/>
          <a:p>
            <a:pPr algn="ctr"/>
            <a:r>
              <a:rPr lang="en-US" sz="6000">
                <a:latin typeface="Adobe Garamond Pro Bold"/>
              </a:rPr>
              <a:t>Best of Times  </a:t>
            </a:r>
          </a:p>
          <a:p>
            <a:pPr algn="ctr"/>
            <a:r>
              <a:rPr lang="en-US" sz="6000">
                <a:latin typeface="Adobe Garamond Pro Bold"/>
              </a:rPr>
              <a:t>Worst of Times</a:t>
            </a:r>
            <a:endParaRPr lang="en-US" sz="600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image001"/>
          <p:cNvPicPr>
            <a:picLocks noChangeAspect="1" noChangeArrowheads="1"/>
          </p:cNvPicPr>
          <p:nvPr/>
        </p:nvPicPr>
        <p:blipFill>
          <a:blip r:embed="rId2"/>
          <a:srcRect/>
          <a:stretch>
            <a:fillRect/>
          </a:stretch>
        </p:blipFill>
        <p:spPr bwMode="auto">
          <a:xfrm>
            <a:off x="0" y="0"/>
            <a:ext cx="8696325" cy="6324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2833</TotalTime>
  <Words>3045</Words>
  <Application>Microsoft Office PowerPoint</Application>
  <PresentationFormat>On-screen Show (4:3)</PresentationFormat>
  <Paragraphs>675</Paragraphs>
  <Slides>42</Slides>
  <Notes>12</Notes>
  <HiddenSlides>0</HiddenSlides>
  <MMClips>0</MMClips>
  <ScaleCrop>false</ScaleCrop>
  <HeadingPairs>
    <vt:vector size="8" baseType="variant">
      <vt:variant>
        <vt:lpstr>Fonts Used</vt:lpstr>
      </vt:variant>
      <vt:variant>
        <vt:i4>8</vt:i4>
      </vt:variant>
      <vt:variant>
        <vt:lpstr>Design Template</vt:lpstr>
      </vt:variant>
      <vt:variant>
        <vt:i4>2</vt:i4>
      </vt:variant>
      <vt:variant>
        <vt:lpstr>Embedded OLE Servers</vt:lpstr>
      </vt:variant>
      <vt:variant>
        <vt:i4>1</vt:i4>
      </vt:variant>
      <vt:variant>
        <vt:lpstr>Slide Titles</vt:lpstr>
      </vt:variant>
      <vt:variant>
        <vt:i4>42</vt:i4>
      </vt:variant>
    </vt:vector>
  </HeadingPairs>
  <TitlesOfParts>
    <vt:vector size="53" baseType="lpstr">
      <vt:lpstr>Times New Roman</vt:lpstr>
      <vt:lpstr>Arial</vt:lpstr>
      <vt:lpstr>Calibri</vt:lpstr>
      <vt:lpstr>Adobe Garamond Pro Bold</vt:lpstr>
      <vt:lpstr>Calisto MT</vt:lpstr>
      <vt:lpstr>Estrangelo Edessa</vt:lpstr>
      <vt:lpstr>Surfboard</vt:lpstr>
      <vt:lpstr>Wingdings</vt:lpstr>
      <vt:lpstr>Office Theme</vt:lpstr>
      <vt:lpstr>Office Theme</vt:lpstr>
      <vt:lpstr>Document</vt:lpstr>
      <vt:lpstr>Innovative Models of Geriatric Mental Health Services in Long Term Care:    A Model Utilizing  a Large Multi-Disciplinary Group</vt:lpstr>
      <vt:lpstr>I. Introduction II. Overview of SPC 2000-2008 / 2012-2013 III. Overview of Mental Healthcare in LTC VI. Management Issues V. Organizational Issues VI. Clinical Issues VII. Decision Making</vt:lpstr>
      <vt:lpstr>I. Introduction</vt:lpstr>
      <vt:lpstr>MediPsych in affliation with Senior Psychcare and Senior Psychological Care</vt:lpstr>
      <vt:lpstr>Slide 5</vt:lpstr>
      <vt:lpstr>Demographics of Behavioral Problems in Nursing Homes</vt:lpstr>
      <vt:lpstr>Psychiatric Care in Nursing Home: A Time for Consideration</vt:lpstr>
      <vt:lpstr>II. Overview of SPC 2000-2008, 2012-2013</vt:lpstr>
      <vt:lpstr>Slide 9</vt:lpstr>
      <vt:lpstr>Slide 10</vt:lpstr>
      <vt:lpstr>Milestones 2009-2010</vt:lpstr>
      <vt:lpstr>Slide 12</vt:lpstr>
      <vt:lpstr>III. Overview of </vt:lpstr>
      <vt:lpstr>Quality and Best Practices in Geriatric Psychiatric Services  (President’s Commission on Aging)</vt:lpstr>
      <vt:lpstr>The Different Type of Quality Psychiatric and Psychotherapy Care Model</vt:lpstr>
      <vt:lpstr>IV. Management Issues: </vt:lpstr>
      <vt:lpstr>Characteristics of Team Members:  Belbin Team Member Profile</vt:lpstr>
      <vt:lpstr>Slide 18</vt:lpstr>
      <vt:lpstr>Slide 19</vt:lpstr>
      <vt:lpstr>Slide 20</vt:lpstr>
      <vt:lpstr>Healthcare Stakeholders Value Chain Understanding the Needs of Our Partners (The Nursing Home Staff)</vt:lpstr>
      <vt:lpstr>Healthcare Stakeholders Value Chain</vt:lpstr>
      <vt:lpstr>Barriers to Success: Rapid Growth Too Small to be Big, Too Big to be Small</vt:lpstr>
      <vt:lpstr>V. Organizational  Issues</vt:lpstr>
      <vt:lpstr>Barriers to Success: Communication Problems Organizationally that  Interfere with Quality Care</vt:lpstr>
      <vt:lpstr>Barriers to Success in Management: (lack of skills or knowledge) Understanding Organizational Issues in the Five Phases of Growth</vt:lpstr>
      <vt:lpstr>Barriers to Success: Conflicts Between and Among Managers - Affects Perception of Problems and Performance </vt:lpstr>
      <vt:lpstr>BARRIERS TO SUCCESS: Change and Resistance to Change, Persist Because of Isolation and Avoid Discussion of Emotion and Loss Fast growing companies – things will never stay the same</vt:lpstr>
      <vt:lpstr>What it Takes to Change and Address the Different Phases of Growth</vt:lpstr>
      <vt:lpstr>Why We Fail In Management of Change:</vt:lpstr>
      <vt:lpstr>VI. Clinical Issues in LTC</vt:lpstr>
      <vt:lpstr> Solution 1: Know where you are: LJB:MGMT 101; if you can measure it  you cant manage it Staff Professionals must use rating scales to monitor course of dementia and determine best intervention. </vt:lpstr>
      <vt:lpstr>Slide 33</vt:lpstr>
      <vt:lpstr>Alzheimer’s and Dementia  are Not Waiting</vt:lpstr>
      <vt:lpstr>Benefits of Behavioral Rounds Services by SPC  Reduction of Psychotropic Medications </vt:lpstr>
      <vt:lpstr>The Benefits of Value Care  </vt:lpstr>
      <vt:lpstr>What research shows about treatment of mental health problems in nursing homes</vt:lpstr>
      <vt:lpstr>VII. Decision Making</vt:lpstr>
      <vt:lpstr>Theoretical Explanation for Mistakes of Managing Behavioral Problems  Clinical (Miles)  Mistakes in Logical Thinking: Common Fallacies in Medical Decisions (what)</vt:lpstr>
      <vt:lpstr>Practical Reasons why we fail in management of   Behavioral Problems  Mistakes in Logical Thinking: Common Fallacies in Treating Chronic Diseases</vt:lpstr>
      <vt:lpstr>Slide 41</vt:lpstr>
      <vt:lpstr>Recommendation: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Shelley Murdock</dc:creator>
  <cp:lastModifiedBy>hERK</cp:lastModifiedBy>
  <cp:revision>332</cp:revision>
  <cp:lastPrinted>2014-03-11T17:41:11Z</cp:lastPrinted>
  <dcterms:created xsi:type="dcterms:W3CDTF">2014-01-21T22:54:24Z</dcterms:created>
  <dcterms:modified xsi:type="dcterms:W3CDTF">2014-03-19T13:43:34Z</dcterms:modified>
</cp:coreProperties>
</file>